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45"/>
  </p:notesMasterIdLst>
  <p:sldIdLst>
    <p:sldId id="256" r:id="rId2"/>
    <p:sldId id="300" r:id="rId3"/>
    <p:sldId id="299" r:id="rId4"/>
    <p:sldId id="301" r:id="rId5"/>
    <p:sldId id="258" r:id="rId6"/>
    <p:sldId id="259" r:id="rId7"/>
    <p:sldId id="260" r:id="rId8"/>
    <p:sldId id="261" r:id="rId9"/>
    <p:sldId id="262" r:id="rId10"/>
    <p:sldId id="263" r:id="rId11"/>
    <p:sldId id="269" r:id="rId12"/>
    <p:sldId id="302" r:id="rId13"/>
    <p:sldId id="303" r:id="rId14"/>
    <p:sldId id="270" r:id="rId15"/>
    <p:sldId id="304" r:id="rId16"/>
    <p:sldId id="305" r:id="rId17"/>
    <p:sldId id="309" r:id="rId18"/>
    <p:sldId id="313" r:id="rId19"/>
    <p:sldId id="271" r:id="rId20"/>
    <p:sldId id="272" r:id="rId21"/>
    <p:sldId id="311" r:id="rId22"/>
    <p:sldId id="273" r:id="rId23"/>
    <p:sldId id="274" r:id="rId24"/>
    <p:sldId id="275" r:id="rId25"/>
    <p:sldId id="276" r:id="rId26"/>
    <p:sldId id="277" r:id="rId27"/>
    <p:sldId id="278" r:id="rId28"/>
    <p:sldId id="279" r:id="rId29"/>
    <p:sldId id="314" r:id="rId30"/>
    <p:sldId id="280" r:id="rId31"/>
    <p:sldId id="281" r:id="rId32"/>
    <p:sldId id="282" r:id="rId33"/>
    <p:sldId id="283" r:id="rId34"/>
    <p:sldId id="285" r:id="rId35"/>
    <p:sldId id="286" r:id="rId36"/>
    <p:sldId id="288" r:id="rId37"/>
    <p:sldId id="289" r:id="rId38"/>
    <p:sldId id="312" r:id="rId39"/>
    <p:sldId id="306" r:id="rId40"/>
    <p:sldId id="307" r:id="rId41"/>
    <p:sldId id="308" r:id="rId42"/>
    <p:sldId id="315" r:id="rId43"/>
    <p:sldId id="290"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C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03" autoAdjust="0"/>
    <p:restoredTop sz="76460" autoAdjust="0"/>
  </p:normalViewPr>
  <p:slideViewPr>
    <p:cSldViewPr snapToGrid="0">
      <p:cViewPr varScale="1">
        <p:scale>
          <a:sx n="52" d="100"/>
          <a:sy n="52" d="100"/>
        </p:scale>
        <p:origin x="324" y="108"/>
      </p:cViewPr>
      <p:guideLst/>
    </p:cSldViewPr>
  </p:slideViewPr>
  <p:notesTextViewPr>
    <p:cViewPr>
      <p:scale>
        <a:sx n="1" d="1"/>
        <a:sy n="1" d="1"/>
      </p:scale>
      <p:origin x="0" y="0"/>
    </p:cViewPr>
  </p:notesTextViewPr>
  <p:notesViewPr>
    <p:cSldViewPr snapToGrid="0">
      <p:cViewPr varScale="1">
        <p:scale>
          <a:sx n="53" d="100"/>
          <a:sy n="53" d="100"/>
        </p:scale>
        <p:origin x="284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675B28-3645-4129-9343-B6DC38C9523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nb-NO"/>
        </a:p>
      </dgm:t>
    </dgm:pt>
    <dgm:pt modelId="{BA79DCB9-76BC-4AD0-9586-8195AAB98E13}">
      <dgm:prSet/>
      <dgm:spPr/>
      <dgm:t>
        <a:bodyPr/>
        <a:lstStyle/>
        <a:p>
          <a:pPr rtl="0"/>
          <a:r>
            <a:rPr lang="nb-NO" dirty="0" smtClean="0"/>
            <a:t>Nord-Gudbrandsdal VGS, avd. Otta</a:t>
          </a:r>
          <a:endParaRPr lang="nb-NO" dirty="0"/>
        </a:p>
      </dgm:t>
    </dgm:pt>
    <dgm:pt modelId="{E44BF6BC-5DA8-4F41-BAA7-A1B59C01FE90}" type="parTrans" cxnId="{6B0A3A9F-4C4C-4C53-9B70-D16166E50F9D}">
      <dgm:prSet/>
      <dgm:spPr/>
      <dgm:t>
        <a:bodyPr/>
        <a:lstStyle/>
        <a:p>
          <a:endParaRPr lang="nb-NO"/>
        </a:p>
      </dgm:t>
    </dgm:pt>
    <dgm:pt modelId="{CE513187-97C2-4D10-8D8C-AA3868CA3A63}" type="sibTrans" cxnId="{6B0A3A9F-4C4C-4C53-9B70-D16166E50F9D}">
      <dgm:prSet/>
      <dgm:spPr/>
      <dgm:t>
        <a:bodyPr/>
        <a:lstStyle/>
        <a:p>
          <a:endParaRPr lang="nb-NO"/>
        </a:p>
      </dgm:t>
    </dgm:pt>
    <dgm:pt modelId="{9FB246FD-8D10-4E2E-8F8F-36EB153EC832}">
      <dgm:prSet/>
      <dgm:spPr/>
      <dgm:t>
        <a:bodyPr/>
        <a:lstStyle/>
        <a:p>
          <a:pPr rtl="0"/>
          <a:r>
            <a:rPr lang="nb-NO" dirty="0" smtClean="0"/>
            <a:t>Underviser i matematikk og naturfag</a:t>
          </a:r>
          <a:endParaRPr lang="nb-NO" dirty="0"/>
        </a:p>
      </dgm:t>
    </dgm:pt>
    <dgm:pt modelId="{8E14A714-948A-4A1B-A0BB-7B51128830B8}" type="parTrans" cxnId="{42BAEFA0-82B7-4E57-9ECB-C6376E6AA490}">
      <dgm:prSet/>
      <dgm:spPr/>
      <dgm:t>
        <a:bodyPr/>
        <a:lstStyle/>
        <a:p>
          <a:endParaRPr lang="nb-NO"/>
        </a:p>
      </dgm:t>
    </dgm:pt>
    <dgm:pt modelId="{82C59918-EE6C-4D78-923D-EFBBEAB1147D}" type="sibTrans" cxnId="{42BAEFA0-82B7-4E57-9ECB-C6376E6AA490}">
      <dgm:prSet/>
      <dgm:spPr/>
      <dgm:t>
        <a:bodyPr/>
        <a:lstStyle/>
        <a:p>
          <a:endParaRPr lang="nb-NO"/>
        </a:p>
      </dgm:t>
    </dgm:pt>
    <dgm:pt modelId="{CD34EC77-2252-4B7A-9006-D74D79D73517}">
      <dgm:prSet/>
      <dgm:spPr/>
      <dgm:t>
        <a:bodyPr/>
        <a:lstStyle/>
        <a:p>
          <a:pPr rtl="0"/>
          <a:r>
            <a:rPr lang="nb-NO" dirty="0" smtClean="0"/>
            <a:t>Ansatt i Den Virtuelle Matematikkskolen (DVM) 2013-2018</a:t>
          </a:r>
          <a:endParaRPr lang="nb-NO" dirty="0"/>
        </a:p>
      </dgm:t>
    </dgm:pt>
    <dgm:pt modelId="{BF0B81C6-9DF8-444E-A389-643419520469}" type="parTrans" cxnId="{23E06CA4-64A0-4188-A46C-771FDDF7B34C}">
      <dgm:prSet/>
      <dgm:spPr/>
      <dgm:t>
        <a:bodyPr/>
        <a:lstStyle/>
        <a:p>
          <a:endParaRPr lang="nb-NO"/>
        </a:p>
      </dgm:t>
    </dgm:pt>
    <dgm:pt modelId="{DCB36E66-455F-45F6-9728-14D2B55F03AA}" type="sibTrans" cxnId="{23E06CA4-64A0-4188-A46C-771FDDF7B34C}">
      <dgm:prSet/>
      <dgm:spPr/>
      <dgm:t>
        <a:bodyPr/>
        <a:lstStyle/>
        <a:p>
          <a:endParaRPr lang="nb-NO"/>
        </a:p>
      </dgm:t>
    </dgm:pt>
    <dgm:pt modelId="{9FC90C34-E94F-469D-BDBB-07E955F38619}">
      <dgm:prSet/>
      <dgm:spPr/>
      <dgm:t>
        <a:bodyPr/>
        <a:lstStyle/>
        <a:p>
          <a:pPr rtl="0"/>
          <a:r>
            <a:rPr lang="nb-NO" dirty="0" smtClean="0"/>
            <a:t>Master i matematikkdidaktikk (2018)</a:t>
          </a:r>
          <a:endParaRPr lang="nb-NO" dirty="0"/>
        </a:p>
      </dgm:t>
    </dgm:pt>
    <dgm:pt modelId="{46F169BC-CC1A-4A4B-926D-92FD612BCD3C}" type="parTrans" cxnId="{C43D64BD-BECF-479A-B2A9-C14F4199BABE}">
      <dgm:prSet/>
      <dgm:spPr/>
      <dgm:t>
        <a:bodyPr/>
        <a:lstStyle/>
        <a:p>
          <a:endParaRPr lang="nb-NO"/>
        </a:p>
      </dgm:t>
    </dgm:pt>
    <dgm:pt modelId="{1E8F3700-90B5-4972-96A1-0EF07E6BC99C}" type="sibTrans" cxnId="{C43D64BD-BECF-479A-B2A9-C14F4199BABE}">
      <dgm:prSet/>
      <dgm:spPr/>
      <dgm:t>
        <a:bodyPr/>
        <a:lstStyle/>
        <a:p>
          <a:endParaRPr lang="nb-NO"/>
        </a:p>
      </dgm:t>
    </dgm:pt>
    <dgm:pt modelId="{64ADDECA-C716-48C6-986F-04487C2172E0}">
      <dgm:prSet/>
      <dgm:spPr/>
      <dgm:t>
        <a:bodyPr/>
        <a:lstStyle/>
        <a:p>
          <a:pPr rtl="0"/>
          <a:endParaRPr lang="nb-NO" dirty="0"/>
        </a:p>
      </dgm:t>
    </dgm:pt>
    <dgm:pt modelId="{8BD7C9B6-A3A5-4926-BDE5-2E2BF9942639}" type="parTrans" cxnId="{8FB62C21-1D93-45C2-AD50-787A5236A4DE}">
      <dgm:prSet/>
      <dgm:spPr/>
      <dgm:t>
        <a:bodyPr/>
        <a:lstStyle/>
        <a:p>
          <a:endParaRPr lang="nb-NO"/>
        </a:p>
      </dgm:t>
    </dgm:pt>
    <dgm:pt modelId="{D2CBA831-E6FC-48CA-ACB8-ED4C3888C7D2}" type="sibTrans" cxnId="{8FB62C21-1D93-45C2-AD50-787A5236A4DE}">
      <dgm:prSet/>
      <dgm:spPr/>
      <dgm:t>
        <a:bodyPr/>
        <a:lstStyle/>
        <a:p>
          <a:endParaRPr lang="nb-NO"/>
        </a:p>
      </dgm:t>
    </dgm:pt>
    <dgm:pt modelId="{2D8C58AF-06B9-49A8-91E2-235BADB77D9D}" type="pres">
      <dgm:prSet presAssocID="{7F675B28-3645-4129-9343-B6DC38C95230}" presName="linear" presStyleCnt="0">
        <dgm:presLayoutVars>
          <dgm:animLvl val="lvl"/>
          <dgm:resizeHandles val="exact"/>
        </dgm:presLayoutVars>
      </dgm:prSet>
      <dgm:spPr/>
    </dgm:pt>
    <dgm:pt modelId="{E09F8BB8-AC7A-4B99-ADF8-9FA46C183805}" type="pres">
      <dgm:prSet presAssocID="{BA79DCB9-76BC-4AD0-9586-8195AAB98E13}" presName="parentText" presStyleLbl="node1" presStyleIdx="0" presStyleCnt="4">
        <dgm:presLayoutVars>
          <dgm:chMax val="0"/>
          <dgm:bulletEnabled val="1"/>
        </dgm:presLayoutVars>
      </dgm:prSet>
      <dgm:spPr/>
    </dgm:pt>
    <dgm:pt modelId="{86E1764C-6642-40D0-9BFF-3B2336D6F4B7}" type="pres">
      <dgm:prSet presAssocID="{CE513187-97C2-4D10-8D8C-AA3868CA3A63}" presName="spacer" presStyleCnt="0"/>
      <dgm:spPr/>
    </dgm:pt>
    <dgm:pt modelId="{9C0E069A-74A2-4454-9A7F-E15235F4C246}" type="pres">
      <dgm:prSet presAssocID="{9FB246FD-8D10-4E2E-8F8F-36EB153EC832}" presName="parentText" presStyleLbl="node1" presStyleIdx="1" presStyleCnt="4">
        <dgm:presLayoutVars>
          <dgm:chMax val="0"/>
          <dgm:bulletEnabled val="1"/>
        </dgm:presLayoutVars>
      </dgm:prSet>
      <dgm:spPr/>
    </dgm:pt>
    <dgm:pt modelId="{5087F704-EF29-4707-B9C6-AA42E22628B3}" type="pres">
      <dgm:prSet presAssocID="{82C59918-EE6C-4D78-923D-EFBBEAB1147D}" presName="spacer" presStyleCnt="0"/>
      <dgm:spPr/>
    </dgm:pt>
    <dgm:pt modelId="{17E52C9A-F1D9-4944-9C76-301B4034D488}" type="pres">
      <dgm:prSet presAssocID="{CD34EC77-2252-4B7A-9006-D74D79D73517}" presName="parentText" presStyleLbl="node1" presStyleIdx="2" presStyleCnt="4">
        <dgm:presLayoutVars>
          <dgm:chMax val="0"/>
          <dgm:bulletEnabled val="1"/>
        </dgm:presLayoutVars>
      </dgm:prSet>
      <dgm:spPr/>
    </dgm:pt>
    <dgm:pt modelId="{7AE809CA-CE4A-451F-9C0B-792252A820A4}" type="pres">
      <dgm:prSet presAssocID="{DCB36E66-455F-45F6-9728-14D2B55F03AA}" presName="spacer" presStyleCnt="0"/>
      <dgm:spPr/>
    </dgm:pt>
    <dgm:pt modelId="{7140F9D4-2778-4EBD-BBC3-2E31A4D2C078}" type="pres">
      <dgm:prSet presAssocID="{9FC90C34-E94F-469D-BDBB-07E955F38619}" presName="parentText" presStyleLbl="node1" presStyleIdx="3" presStyleCnt="4">
        <dgm:presLayoutVars>
          <dgm:chMax val="0"/>
          <dgm:bulletEnabled val="1"/>
        </dgm:presLayoutVars>
      </dgm:prSet>
      <dgm:spPr/>
    </dgm:pt>
    <dgm:pt modelId="{E80627D0-0159-4094-8F99-DA37F59CF1B2}" type="pres">
      <dgm:prSet presAssocID="{9FC90C34-E94F-469D-BDBB-07E955F38619}" presName="childText" presStyleLbl="revTx" presStyleIdx="0" presStyleCnt="1">
        <dgm:presLayoutVars>
          <dgm:bulletEnabled val="1"/>
        </dgm:presLayoutVars>
      </dgm:prSet>
      <dgm:spPr/>
    </dgm:pt>
  </dgm:ptLst>
  <dgm:cxnLst>
    <dgm:cxn modelId="{C43D64BD-BECF-479A-B2A9-C14F4199BABE}" srcId="{7F675B28-3645-4129-9343-B6DC38C95230}" destId="{9FC90C34-E94F-469D-BDBB-07E955F38619}" srcOrd="3" destOrd="0" parTransId="{46F169BC-CC1A-4A4B-926D-92FD612BCD3C}" sibTransId="{1E8F3700-90B5-4972-96A1-0EF07E6BC99C}"/>
    <dgm:cxn modelId="{56312349-2A66-48C7-AE97-72F0A49DCC07}" type="presOf" srcId="{BA79DCB9-76BC-4AD0-9586-8195AAB98E13}" destId="{E09F8BB8-AC7A-4B99-ADF8-9FA46C183805}" srcOrd="0" destOrd="0" presId="urn:microsoft.com/office/officeart/2005/8/layout/vList2"/>
    <dgm:cxn modelId="{8FB62C21-1D93-45C2-AD50-787A5236A4DE}" srcId="{9FC90C34-E94F-469D-BDBB-07E955F38619}" destId="{64ADDECA-C716-48C6-986F-04487C2172E0}" srcOrd="0" destOrd="0" parTransId="{8BD7C9B6-A3A5-4926-BDE5-2E2BF9942639}" sibTransId="{D2CBA831-E6FC-48CA-ACB8-ED4C3888C7D2}"/>
    <dgm:cxn modelId="{D41B7A87-E4AD-4D3D-AE9E-204B3856518B}" type="presOf" srcId="{64ADDECA-C716-48C6-986F-04487C2172E0}" destId="{E80627D0-0159-4094-8F99-DA37F59CF1B2}" srcOrd="0" destOrd="0" presId="urn:microsoft.com/office/officeart/2005/8/layout/vList2"/>
    <dgm:cxn modelId="{42BAEFA0-82B7-4E57-9ECB-C6376E6AA490}" srcId="{7F675B28-3645-4129-9343-B6DC38C95230}" destId="{9FB246FD-8D10-4E2E-8F8F-36EB153EC832}" srcOrd="1" destOrd="0" parTransId="{8E14A714-948A-4A1B-A0BB-7B51128830B8}" sibTransId="{82C59918-EE6C-4D78-923D-EFBBEAB1147D}"/>
    <dgm:cxn modelId="{23E06CA4-64A0-4188-A46C-771FDDF7B34C}" srcId="{7F675B28-3645-4129-9343-B6DC38C95230}" destId="{CD34EC77-2252-4B7A-9006-D74D79D73517}" srcOrd="2" destOrd="0" parTransId="{BF0B81C6-9DF8-444E-A389-643419520469}" sibTransId="{DCB36E66-455F-45F6-9728-14D2B55F03AA}"/>
    <dgm:cxn modelId="{85FF56A5-8993-45E2-92B3-14E94A9A45A3}" type="presOf" srcId="{9FB246FD-8D10-4E2E-8F8F-36EB153EC832}" destId="{9C0E069A-74A2-4454-9A7F-E15235F4C246}" srcOrd="0" destOrd="0" presId="urn:microsoft.com/office/officeart/2005/8/layout/vList2"/>
    <dgm:cxn modelId="{EC6E9ED5-B924-4AA3-A83F-2413F5A4DF21}" type="presOf" srcId="{CD34EC77-2252-4B7A-9006-D74D79D73517}" destId="{17E52C9A-F1D9-4944-9C76-301B4034D488}" srcOrd="0" destOrd="0" presId="urn:microsoft.com/office/officeart/2005/8/layout/vList2"/>
    <dgm:cxn modelId="{5A4D457B-0C25-4F41-A7A1-BA0A0FA7EA6A}" type="presOf" srcId="{7F675B28-3645-4129-9343-B6DC38C95230}" destId="{2D8C58AF-06B9-49A8-91E2-235BADB77D9D}" srcOrd="0" destOrd="0" presId="urn:microsoft.com/office/officeart/2005/8/layout/vList2"/>
    <dgm:cxn modelId="{6B0A3A9F-4C4C-4C53-9B70-D16166E50F9D}" srcId="{7F675B28-3645-4129-9343-B6DC38C95230}" destId="{BA79DCB9-76BC-4AD0-9586-8195AAB98E13}" srcOrd="0" destOrd="0" parTransId="{E44BF6BC-5DA8-4F41-BAA7-A1B59C01FE90}" sibTransId="{CE513187-97C2-4D10-8D8C-AA3868CA3A63}"/>
    <dgm:cxn modelId="{BC198ABD-4E2D-4C51-BCE5-5BAEDDEE9295}" type="presOf" srcId="{9FC90C34-E94F-469D-BDBB-07E955F38619}" destId="{7140F9D4-2778-4EBD-BBC3-2E31A4D2C078}" srcOrd="0" destOrd="0" presId="urn:microsoft.com/office/officeart/2005/8/layout/vList2"/>
    <dgm:cxn modelId="{2ABC8F98-56B3-4FA0-B5BD-2A1A90419D81}" type="presParOf" srcId="{2D8C58AF-06B9-49A8-91E2-235BADB77D9D}" destId="{E09F8BB8-AC7A-4B99-ADF8-9FA46C183805}" srcOrd="0" destOrd="0" presId="urn:microsoft.com/office/officeart/2005/8/layout/vList2"/>
    <dgm:cxn modelId="{C075166D-E131-42F1-9996-16B3026DD035}" type="presParOf" srcId="{2D8C58AF-06B9-49A8-91E2-235BADB77D9D}" destId="{86E1764C-6642-40D0-9BFF-3B2336D6F4B7}" srcOrd="1" destOrd="0" presId="urn:microsoft.com/office/officeart/2005/8/layout/vList2"/>
    <dgm:cxn modelId="{339195F3-BDD0-4C05-A8E2-29704B88357E}" type="presParOf" srcId="{2D8C58AF-06B9-49A8-91E2-235BADB77D9D}" destId="{9C0E069A-74A2-4454-9A7F-E15235F4C246}" srcOrd="2" destOrd="0" presId="urn:microsoft.com/office/officeart/2005/8/layout/vList2"/>
    <dgm:cxn modelId="{7D6D86BD-2FFC-49A6-BB59-08F79526E88D}" type="presParOf" srcId="{2D8C58AF-06B9-49A8-91E2-235BADB77D9D}" destId="{5087F704-EF29-4707-B9C6-AA42E22628B3}" srcOrd="3" destOrd="0" presId="urn:microsoft.com/office/officeart/2005/8/layout/vList2"/>
    <dgm:cxn modelId="{005CFDF2-6938-45E7-B398-E11CB3B05AB3}" type="presParOf" srcId="{2D8C58AF-06B9-49A8-91E2-235BADB77D9D}" destId="{17E52C9A-F1D9-4944-9C76-301B4034D488}" srcOrd="4" destOrd="0" presId="urn:microsoft.com/office/officeart/2005/8/layout/vList2"/>
    <dgm:cxn modelId="{469BB9FE-972F-4D5D-90F9-2A2A83378BA9}" type="presParOf" srcId="{2D8C58AF-06B9-49A8-91E2-235BADB77D9D}" destId="{7AE809CA-CE4A-451F-9C0B-792252A820A4}" srcOrd="5" destOrd="0" presId="urn:microsoft.com/office/officeart/2005/8/layout/vList2"/>
    <dgm:cxn modelId="{15F64494-0B1B-4C39-B45A-636ACE112DB9}" type="presParOf" srcId="{2D8C58AF-06B9-49A8-91E2-235BADB77D9D}" destId="{7140F9D4-2778-4EBD-BBC3-2E31A4D2C078}" srcOrd="6" destOrd="0" presId="urn:microsoft.com/office/officeart/2005/8/layout/vList2"/>
    <dgm:cxn modelId="{B783A74C-DA2D-45C4-821C-08B6C4AD3519}" type="presParOf" srcId="{2D8C58AF-06B9-49A8-91E2-235BADB77D9D}" destId="{E80627D0-0159-4094-8F99-DA37F59CF1B2}" srcOrd="7"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6BEE345-A733-4622-9FE3-4D0AAA52785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nb-NO"/>
        </a:p>
      </dgm:t>
    </dgm:pt>
    <dgm:pt modelId="{517C0E81-AF77-443A-8C23-A93B0D95EC5D}">
      <dgm:prSet/>
      <dgm:spPr/>
      <dgm:t>
        <a:bodyPr/>
        <a:lstStyle/>
        <a:p>
          <a:pPr rtl="0"/>
          <a:r>
            <a:rPr lang="nb-NO" smtClean="0"/>
            <a:t>Behovet for digital kompetanseheving </a:t>
          </a:r>
          <a:endParaRPr lang="nb-NO"/>
        </a:p>
      </dgm:t>
    </dgm:pt>
    <dgm:pt modelId="{96BAD04A-E995-4F40-A3BA-D3238BF1C7FD}" type="parTrans" cxnId="{136AF991-1625-4138-9C69-469DFBEF865D}">
      <dgm:prSet/>
      <dgm:spPr/>
      <dgm:t>
        <a:bodyPr/>
        <a:lstStyle/>
        <a:p>
          <a:endParaRPr lang="nb-NO"/>
        </a:p>
      </dgm:t>
    </dgm:pt>
    <dgm:pt modelId="{E746E73C-D05C-4ACA-BCB7-F6D510B42FF7}" type="sibTrans" cxnId="{136AF991-1625-4138-9C69-469DFBEF865D}">
      <dgm:prSet/>
      <dgm:spPr/>
      <dgm:t>
        <a:bodyPr/>
        <a:lstStyle/>
        <a:p>
          <a:endParaRPr lang="nb-NO"/>
        </a:p>
      </dgm:t>
    </dgm:pt>
    <dgm:pt modelId="{75B2936D-B765-498F-BB86-4D0BE76E71F3}">
      <dgm:prSet/>
      <dgm:spPr/>
      <dgm:t>
        <a:bodyPr/>
        <a:lstStyle/>
        <a:p>
          <a:pPr rtl="0"/>
          <a:r>
            <a:rPr lang="nb-NO" smtClean="0"/>
            <a:t>Kollegabasert veiledning anbefales slik at erfaringene kan deles.  </a:t>
          </a:r>
          <a:endParaRPr lang="nb-NO"/>
        </a:p>
      </dgm:t>
    </dgm:pt>
    <dgm:pt modelId="{460BA160-597D-4622-AF0C-3561ABDC4138}" type="parTrans" cxnId="{8E956411-1727-4A4D-8593-088DD5DD99C6}">
      <dgm:prSet/>
      <dgm:spPr/>
      <dgm:t>
        <a:bodyPr/>
        <a:lstStyle/>
        <a:p>
          <a:endParaRPr lang="nb-NO"/>
        </a:p>
      </dgm:t>
    </dgm:pt>
    <dgm:pt modelId="{3777F8E7-AE11-4684-996F-F71E9D95E02F}" type="sibTrans" cxnId="{8E956411-1727-4A4D-8593-088DD5DD99C6}">
      <dgm:prSet/>
      <dgm:spPr/>
      <dgm:t>
        <a:bodyPr/>
        <a:lstStyle/>
        <a:p>
          <a:endParaRPr lang="nb-NO"/>
        </a:p>
      </dgm:t>
    </dgm:pt>
    <dgm:pt modelId="{6D3415FC-54DD-491B-84FA-62721F43A767}">
      <dgm:prSet/>
      <dgm:spPr/>
      <dgm:t>
        <a:bodyPr/>
        <a:lstStyle/>
        <a:p>
          <a:pPr rtl="0"/>
          <a:r>
            <a:rPr lang="nb-NO" dirty="0" smtClean="0"/>
            <a:t>Digitale læremiddel må forankres bedre i underveis- og sluttevaluering. </a:t>
          </a:r>
          <a:endParaRPr lang="nb-NO" dirty="0"/>
        </a:p>
      </dgm:t>
    </dgm:pt>
    <dgm:pt modelId="{2D89672D-2AA1-4B42-B176-0CF59E44AC27}" type="parTrans" cxnId="{62CA5891-16C8-4E69-BA88-3FF327DF106D}">
      <dgm:prSet/>
      <dgm:spPr/>
      <dgm:t>
        <a:bodyPr/>
        <a:lstStyle/>
        <a:p>
          <a:endParaRPr lang="nb-NO"/>
        </a:p>
      </dgm:t>
    </dgm:pt>
    <dgm:pt modelId="{91B53374-B207-46A2-A7DB-F94238DA379B}" type="sibTrans" cxnId="{62CA5891-16C8-4E69-BA88-3FF327DF106D}">
      <dgm:prSet/>
      <dgm:spPr/>
      <dgm:t>
        <a:bodyPr/>
        <a:lstStyle/>
        <a:p>
          <a:endParaRPr lang="nb-NO"/>
        </a:p>
      </dgm:t>
    </dgm:pt>
    <dgm:pt modelId="{CB4FBA66-6373-41C1-8A17-BC48F99D8E24}">
      <dgm:prSet/>
      <dgm:spPr/>
      <dgm:t>
        <a:bodyPr/>
        <a:lstStyle/>
        <a:p>
          <a:pPr rtl="0"/>
          <a:r>
            <a:rPr lang="nb-NO" smtClean="0"/>
            <a:t>Det er behov for NDLA (Nasjonal Digital Læringsarena). </a:t>
          </a:r>
          <a:endParaRPr lang="nb-NO"/>
        </a:p>
      </dgm:t>
    </dgm:pt>
    <dgm:pt modelId="{05B7355A-691C-406C-AED7-3B677F08A7D7}" type="parTrans" cxnId="{5529915D-2A99-46A4-A5BC-D55856EC4B48}">
      <dgm:prSet/>
      <dgm:spPr/>
      <dgm:t>
        <a:bodyPr/>
        <a:lstStyle/>
        <a:p>
          <a:endParaRPr lang="nb-NO"/>
        </a:p>
      </dgm:t>
    </dgm:pt>
    <dgm:pt modelId="{67EE5E3E-EFF5-4BE9-80D7-45535B95D7AD}" type="sibTrans" cxnId="{5529915D-2A99-46A4-A5BC-D55856EC4B48}">
      <dgm:prSet/>
      <dgm:spPr/>
      <dgm:t>
        <a:bodyPr/>
        <a:lstStyle/>
        <a:p>
          <a:endParaRPr lang="nb-NO"/>
        </a:p>
      </dgm:t>
    </dgm:pt>
    <dgm:pt modelId="{0DD72644-8850-4C59-B0AF-3E6B6839184F}" type="pres">
      <dgm:prSet presAssocID="{66BEE345-A733-4622-9FE3-4D0AAA52785C}" presName="linear" presStyleCnt="0">
        <dgm:presLayoutVars>
          <dgm:animLvl val="lvl"/>
          <dgm:resizeHandles val="exact"/>
        </dgm:presLayoutVars>
      </dgm:prSet>
      <dgm:spPr/>
    </dgm:pt>
    <dgm:pt modelId="{20E48088-67E7-42EB-B523-86F3A86C3198}" type="pres">
      <dgm:prSet presAssocID="{517C0E81-AF77-443A-8C23-A93B0D95EC5D}" presName="parentText" presStyleLbl="node1" presStyleIdx="0" presStyleCnt="4">
        <dgm:presLayoutVars>
          <dgm:chMax val="0"/>
          <dgm:bulletEnabled val="1"/>
        </dgm:presLayoutVars>
      </dgm:prSet>
      <dgm:spPr/>
    </dgm:pt>
    <dgm:pt modelId="{45963542-9CC9-4414-BFD4-2601ED229023}" type="pres">
      <dgm:prSet presAssocID="{E746E73C-D05C-4ACA-BCB7-F6D510B42FF7}" presName="spacer" presStyleCnt="0"/>
      <dgm:spPr/>
    </dgm:pt>
    <dgm:pt modelId="{54F95D26-1372-4C32-BE53-C6A54C068E5C}" type="pres">
      <dgm:prSet presAssocID="{75B2936D-B765-498F-BB86-4D0BE76E71F3}" presName="parentText" presStyleLbl="node1" presStyleIdx="1" presStyleCnt="4">
        <dgm:presLayoutVars>
          <dgm:chMax val="0"/>
          <dgm:bulletEnabled val="1"/>
        </dgm:presLayoutVars>
      </dgm:prSet>
      <dgm:spPr/>
    </dgm:pt>
    <dgm:pt modelId="{2D485E64-0845-4467-9253-CE8B2AAC2CA5}" type="pres">
      <dgm:prSet presAssocID="{3777F8E7-AE11-4684-996F-F71E9D95E02F}" presName="spacer" presStyleCnt="0"/>
      <dgm:spPr/>
    </dgm:pt>
    <dgm:pt modelId="{F7A2172C-A7EA-4787-A44F-266F3011F642}" type="pres">
      <dgm:prSet presAssocID="{6D3415FC-54DD-491B-84FA-62721F43A767}" presName="parentText" presStyleLbl="node1" presStyleIdx="2" presStyleCnt="4">
        <dgm:presLayoutVars>
          <dgm:chMax val="0"/>
          <dgm:bulletEnabled val="1"/>
        </dgm:presLayoutVars>
      </dgm:prSet>
      <dgm:spPr/>
    </dgm:pt>
    <dgm:pt modelId="{55884289-2FE0-4C4C-A336-70E924FCED6A}" type="pres">
      <dgm:prSet presAssocID="{91B53374-B207-46A2-A7DB-F94238DA379B}" presName="spacer" presStyleCnt="0"/>
      <dgm:spPr/>
    </dgm:pt>
    <dgm:pt modelId="{DDAA85FB-1725-48ED-812C-63984FCEF991}" type="pres">
      <dgm:prSet presAssocID="{CB4FBA66-6373-41C1-8A17-BC48F99D8E24}" presName="parentText" presStyleLbl="node1" presStyleIdx="3" presStyleCnt="4">
        <dgm:presLayoutVars>
          <dgm:chMax val="0"/>
          <dgm:bulletEnabled val="1"/>
        </dgm:presLayoutVars>
      </dgm:prSet>
      <dgm:spPr/>
    </dgm:pt>
  </dgm:ptLst>
  <dgm:cxnLst>
    <dgm:cxn modelId="{136AF991-1625-4138-9C69-469DFBEF865D}" srcId="{66BEE345-A733-4622-9FE3-4D0AAA52785C}" destId="{517C0E81-AF77-443A-8C23-A93B0D95EC5D}" srcOrd="0" destOrd="0" parTransId="{96BAD04A-E995-4F40-A3BA-D3238BF1C7FD}" sibTransId="{E746E73C-D05C-4ACA-BCB7-F6D510B42FF7}"/>
    <dgm:cxn modelId="{8E956411-1727-4A4D-8593-088DD5DD99C6}" srcId="{66BEE345-A733-4622-9FE3-4D0AAA52785C}" destId="{75B2936D-B765-498F-BB86-4D0BE76E71F3}" srcOrd="1" destOrd="0" parTransId="{460BA160-597D-4622-AF0C-3561ABDC4138}" sibTransId="{3777F8E7-AE11-4684-996F-F71E9D95E02F}"/>
    <dgm:cxn modelId="{BC0CA044-CCC5-4696-A213-078AB9C1294A}" type="presOf" srcId="{75B2936D-B765-498F-BB86-4D0BE76E71F3}" destId="{54F95D26-1372-4C32-BE53-C6A54C068E5C}" srcOrd="0" destOrd="0" presId="urn:microsoft.com/office/officeart/2005/8/layout/vList2"/>
    <dgm:cxn modelId="{7519B58A-A4F4-48B9-B3B7-7542181CF289}" type="presOf" srcId="{517C0E81-AF77-443A-8C23-A93B0D95EC5D}" destId="{20E48088-67E7-42EB-B523-86F3A86C3198}" srcOrd="0" destOrd="0" presId="urn:microsoft.com/office/officeart/2005/8/layout/vList2"/>
    <dgm:cxn modelId="{5529915D-2A99-46A4-A5BC-D55856EC4B48}" srcId="{66BEE345-A733-4622-9FE3-4D0AAA52785C}" destId="{CB4FBA66-6373-41C1-8A17-BC48F99D8E24}" srcOrd="3" destOrd="0" parTransId="{05B7355A-691C-406C-AED7-3B677F08A7D7}" sibTransId="{67EE5E3E-EFF5-4BE9-80D7-45535B95D7AD}"/>
    <dgm:cxn modelId="{228EA8C0-32BB-45EC-A951-52DB2D32121E}" type="presOf" srcId="{CB4FBA66-6373-41C1-8A17-BC48F99D8E24}" destId="{DDAA85FB-1725-48ED-812C-63984FCEF991}" srcOrd="0" destOrd="0" presId="urn:microsoft.com/office/officeart/2005/8/layout/vList2"/>
    <dgm:cxn modelId="{E98CCBC0-DE0D-4194-82B1-DB851666896F}" type="presOf" srcId="{6D3415FC-54DD-491B-84FA-62721F43A767}" destId="{F7A2172C-A7EA-4787-A44F-266F3011F642}" srcOrd="0" destOrd="0" presId="urn:microsoft.com/office/officeart/2005/8/layout/vList2"/>
    <dgm:cxn modelId="{62CA5891-16C8-4E69-BA88-3FF327DF106D}" srcId="{66BEE345-A733-4622-9FE3-4D0AAA52785C}" destId="{6D3415FC-54DD-491B-84FA-62721F43A767}" srcOrd="2" destOrd="0" parTransId="{2D89672D-2AA1-4B42-B176-0CF59E44AC27}" sibTransId="{91B53374-B207-46A2-A7DB-F94238DA379B}"/>
    <dgm:cxn modelId="{1016CA37-4398-485A-B147-321765B4658B}" type="presOf" srcId="{66BEE345-A733-4622-9FE3-4D0AAA52785C}" destId="{0DD72644-8850-4C59-B0AF-3E6B6839184F}" srcOrd="0" destOrd="0" presId="urn:microsoft.com/office/officeart/2005/8/layout/vList2"/>
    <dgm:cxn modelId="{7F069BCE-BFB4-4F23-A366-E516F91C6D87}" type="presParOf" srcId="{0DD72644-8850-4C59-B0AF-3E6B6839184F}" destId="{20E48088-67E7-42EB-B523-86F3A86C3198}" srcOrd="0" destOrd="0" presId="urn:microsoft.com/office/officeart/2005/8/layout/vList2"/>
    <dgm:cxn modelId="{E40282B8-82A1-4752-B045-B0F7B68AC388}" type="presParOf" srcId="{0DD72644-8850-4C59-B0AF-3E6B6839184F}" destId="{45963542-9CC9-4414-BFD4-2601ED229023}" srcOrd="1" destOrd="0" presId="urn:microsoft.com/office/officeart/2005/8/layout/vList2"/>
    <dgm:cxn modelId="{1C649897-8E65-44AC-AE77-0EF7D4DC6438}" type="presParOf" srcId="{0DD72644-8850-4C59-B0AF-3E6B6839184F}" destId="{54F95D26-1372-4C32-BE53-C6A54C068E5C}" srcOrd="2" destOrd="0" presId="urn:microsoft.com/office/officeart/2005/8/layout/vList2"/>
    <dgm:cxn modelId="{15CE66C9-AD5B-4C45-B87A-3ACD7420E76D}" type="presParOf" srcId="{0DD72644-8850-4C59-B0AF-3E6B6839184F}" destId="{2D485E64-0845-4467-9253-CE8B2AAC2CA5}" srcOrd="3" destOrd="0" presId="urn:microsoft.com/office/officeart/2005/8/layout/vList2"/>
    <dgm:cxn modelId="{967AF0BE-21C4-4414-8AA4-EA27AB651179}" type="presParOf" srcId="{0DD72644-8850-4C59-B0AF-3E6B6839184F}" destId="{F7A2172C-A7EA-4787-A44F-266F3011F642}" srcOrd="4" destOrd="0" presId="urn:microsoft.com/office/officeart/2005/8/layout/vList2"/>
    <dgm:cxn modelId="{B22690B9-42E6-41B9-8F01-BF9A75C97C51}" type="presParOf" srcId="{0DD72644-8850-4C59-B0AF-3E6B6839184F}" destId="{55884289-2FE0-4C4C-A336-70E924FCED6A}" srcOrd="5" destOrd="0" presId="urn:microsoft.com/office/officeart/2005/8/layout/vList2"/>
    <dgm:cxn modelId="{03383B2E-FB86-4255-88EF-64DC4E209F12}" type="presParOf" srcId="{0DD72644-8850-4C59-B0AF-3E6B6839184F}" destId="{DDAA85FB-1725-48ED-812C-63984FCEF99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F30B52-D6F8-4676-B834-E1BC77E6AE2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nb-NO"/>
        </a:p>
      </dgm:t>
    </dgm:pt>
    <dgm:pt modelId="{6847644D-1ECF-4F8E-ABE2-0A68D3C03274}">
      <dgm:prSet/>
      <dgm:spPr/>
      <dgm:t>
        <a:bodyPr/>
        <a:lstStyle/>
        <a:p>
          <a:pPr rtl="0"/>
          <a:r>
            <a:rPr lang="nb-NO" smtClean="0"/>
            <a:t>Nasjonalt rammeverk</a:t>
          </a:r>
          <a:endParaRPr lang="nb-NO"/>
        </a:p>
      </dgm:t>
    </dgm:pt>
    <dgm:pt modelId="{27F8134F-BFF6-4F20-947A-C812B7E2A22B}" type="parTrans" cxnId="{8406F0EC-3F54-436A-8248-800195858726}">
      <dgm:prSet/>
      <dgm:spPr/>
      <dgm:t>
        <a:bodyPr/>
        <a:lstStyle/>
        <a:p>
          <a:endParaRPr lang="nb-NO"/>
        </a:p>
      </dgm:t>
    </dgm:pt>
    <dgm:pt modelId="{28433018-130C-4C89-A70D-AFE99900DCC5}" type="sibTrans" cxnId="{8406F0EC-3F54-436A-8248-800195858726}">
      <dgm:prSet/>
      <dgm:spPr/>
      <dgm:t>
        <a:bodyPr/>
        <a:lstStyle/>
        <a:p>
          <a:endParaRPr lang="nb-NO"/>
        </a:p>
      </dgm:t>
    </dgm:pt>
    <dgm:pt modelId="{F98A3C7D-9147-4606-A283-314A1B6BEFC4}">
      <dgm:prSet/>
      <dgm:spPr/>
      <dgm:t>
        <a:bodyPr/>
        <a:lstStyle/>
        <a:p>
          <a:pPr rtl="0"/>
          <a:r>
            <a:rPr lang="nb-NO" smtClean="0"/>
            <a:t>Forskningsorientert og bevisbasert</a:t>
          </a:r>
          <a:endParaRPr lang="nb-NO"/>
        </a:p>
      </dgm:t>
    </dgm:pt>
    <dgm:pt modelId="{66896710-5E0A-46AE-9204-DDB8EF3347DA}" type="parTrans" cxnId="{39617465-A89D-4FFA-BD8D-CDCB40BB0BB9}">
      <dgm:prSet/>
      <dgm:spPr/>
      <dgm:t>
        <a:bodyPr/>
        <a:lstStyle/>
        <a:p>
          <a:endParaRPr lang="nb-NO"/>
        </a:p>
      </dgm:t>
    </dgm:pt>
    <dgm:pt modelId="{3F14832E-3803-4FB7-8C9E-C31479DB0B27}" type="sibTrans" cxnId="{39617465-A89D-4FFA-BD8D-CDCB40BB0BB9}">
      <dgm:prSet/>
      <dgm:spPr/>
      <dgm:t>
        <a:bodyPr/>
        <a:lstStyle/>
        <a:p>
          <a:endParaRPr lang="nb-NO"/>
        </a:p>
      </dgm:t>
    </dgm:pt>
    <dgm:pt modelId="{00C5ECBE-F6D0-40AD-91CA-1A3FDC5F2AC2}">
      <dgm:prSet/>
      <dgm:spPr/>
      <dgm:t>
        <a:bodyPr/>
        <a:lstStyle/>
        <a:p>
          <a:pPr rtl="0"/>
          <a:r>
            <a:rPr lang="nb-NO" smtClean="0"/>
            <a:t>En guide for å gi veiledning til andre</a:t>
          </a:r>
          <a:endParaRPr lang="nb-NO"/>
        </a:p>
      </dgm:t>
    </dgm:pt>
    <dgm:pt modelId="{50A1E027-2AD6-49E2-BDD3-6FAE507E8596}" type="parTrans" cxnId="{D45DAD4B-6C28-4499-A5CF-C55A45C7F0B4}">
      <dgm:prSet/>
      <dgm:spPr/>
      <dgm:t>
        <a:bodyPr/>
        <a:lstStyle/>
        <a:p>
          <a:endParaRPr lang="nb-NO"/>
        </a:p>
      </dgm:t>
    </dgm:pt>
    <dgm:pt modelId="{F1CB5683-E38B-4B07-9908-762952EDAAAD}" type="sibTrans" cxnId="{D45DAD4B-6C28-4499-A5CF-C55A45C7F0B4}">
      <dgm:prSet/>
      <dgm:spPr/>
      <dgm:t>
        <a:bodyPr/>
        <a:lstStyle/>
        <a:p>
          <a:endParaRPr lang="nb-NO"/>
        </a:p>
      </dgm:t>
    </dgm:pt>
    <dgm:pt modelId="{2616D513-8189-4EDB-ACE4-B62DB8CE3593}" type="pres">
      <dgm:prSet presAssocID="{F5F30B52-D6F8-4676-B834-E1BC77E6AE23}" presName="linear" presStyleCnt="0">
        <dgm:presLayoutVars>
          <dgm:animLvl val="lvl"/>
          <dgm:resizeHandles val="exact"/>
        </dgm:presLayoutVars>
      </dgm:prSet>
      <dgm:spPr/>
    </dgm:pt>
    <dgm:pt modelId="{371EDE2C-B04E-4C32-AC71-7C84271CC047}" type="pres">
      <dgm:prSet presAssocID="{6847644D-1ECF-4F8E-ABE2-0A68D3C03274}" presName="parentText" presStyleLbl="node1" presStyleIdx="0" presStyleCnt="3">
        <dgm:presLayoutVars>
          <dgm:chMax val="0"/>
          <dgm:bulletEnabled val="1"/>
        </dgm:presLayoutVars>
      </dgm:prSet>
      <dgm:spPr/>
    </dgm:pt>
    <dgm:pt modelId="{ACB7ECDE-6FB4-45B4-A792-8CEDF889124D}" type="pres">
      <dgm:prSet presAssocID="{28433018-130C-4C89-A70D-AFE99900DCC5}" presName="spacer" presStyleCnt="0"/>
      <dgm:spPr/>
    </dgm:pt>
    <dgm:pt modelId="{AD61903D-7EC9-49C3-A5D4-95E2FB555692}" type="pres">
      <dgm:prSet presAssocID="{F98A3C7D-9147-4606-A283-314A1B6BEFC4}" presName="parentText" presStyleLbl="node1" presStyleIdx="1" presStyleCnt="3">
        <dgm:presLayoutVars>
          <dgm:chMax val="0"/>
          <dgm:bulletEnabled val="1"/>
        </dgm:presLayoutVars>
      </dgm:prSet>
      <dgm:spPr/>
    </dgm:pt>
    <dgm:pt modelId="{3C137AF3-1CFC-4678-8BD4-594CE462874B}" type="pres">
      <dgm:prSet presAssocID="{3F14832E-3803-4FB7-8C9E-C31479DB0B27}" presName="spacer" presStyleCnt="0"/>
      <dgm:spPr/>
    </dgm:pt>
    <dgm:pt modelId="{5506BE89-91EB-4902-B870-28CE2A27656C}" type="pres">
      <dgm:prSet presAssocID="{00C5ECBE-F6D0-40AD-91CA-1A3FDC5F2AC2}" presName="parentText" presStyleLbl="node1" presStyleIdx="2" presStyleCnt="3">
        <dgm:presLayoutVars>
          <dgm:chMax val="0"/>
          <dgm:bulletEnabled val="1"/>
        </dgm:presLayoutVars>
      </dgm:prSet>
      <dgm:spPr/>
    </dgm:pt>
  </dgm:ptLst>
  <dgm:cxnLst>
    <dgm:cxn modelId="{73B7F1F6-E1F8-4EF1-87B3-8A250CB8E5D6}" type="presOf" srcId="{00C5ECBE-F6D0-40AD-91CA-1A3FDC5F2AC2}" destId="{5506BE89-91EB-4902-B870-28CE2A27656C}" srcOrd="0" destOrd="0" presId="urn:microsoft.com/office/officeart/2005/8/layout/vList2"/>
    <dgm:cxn modelId="{8E8C58F9-D7BC-4B20-A2D5-CE6D10A54055}" type="presOf" srcId="{6847644D-1ECF-4F8E-ABE2-0A68D3C03274}" destId="{371EDE2C-B04E-4C32-AC71-7C84271CC047}" srcOrd="0" destOrd="0" presId="urn:microsoft.com/office/officeart/2005/8/layout/vList2"/>
    <dgm:cxn modelId="{D45DAD4B-6C28-4499-A5CF-C55A45C7F0B4}" srcId="{F5F30B52-D6F8-4676-B834-E1BC77E6AE23}" destId="{00C5ECBE-F6D0-40AD-91CA-1A3FDC5F2AC2}" srcOrd="2" destOrd="0" parTransId="{50A1E027-2AD6-49E2-BDD3-6FAE507E8596}" sibTransId="{F1CB5683-E38B-4B07-9908-762952EDAAAD}"/>
    <dgm:cxn modelId="{0C2550A7-324E-4464-AC34-151FE9FB3F65}" type="presOf" srcId="{F5F30B52-D6F8-4676-B834-E1BC77E6AE23}" destId="{2616D513-8189-4EDB-ACE4-B62DB8CE3593}" srcOrd="0" destOrd="0" presId="urn:microsoft.com/office/officeart/2005/8/layout/vList2"/>
    <dgm:cxn modelId="{F5F444C3-03CF-481A-9C25-DFB468DBEF19}" type="presOf" srcId="{F98A3C7D-9147-4606-A283-314A1B6BEFC4}" destId="{AD61903D-7EC9-49C3-A5D4-95E2FB555692}" srcOrd="0" destOrd="0" presId="urn:microsoft.com/office/officeart/2005/8/layout/vList2"/>
    <dgm:cxn modelId="{39617465-A89D-4FFA-BD8D-CDCB40BB0BB9}" srcId="{F5F30B52-D6F8-4676-B834-E1BC77E6AE23}" destId="{F98A3C7D-9147-4606-A283-314A1B6BEFC4}" srcOrd="1" destOrd="0" parTransId="{66896710-5E0A-46AE-9204-DDB8EF3347DA}" sibTransId="{3F14832E-3803-4FB7-8C9E-C31479DB0B27}"/>
    <dgm:cxn modelId="{8406F0EC-3F54-436A-8248-800195858726}" srcId="{F5F30B52-D6F8-4676-B834-E1BC77E6AE23}" destId="{6847644D-1ECF-4F8E-ABE2-0A68D3C03274}" srcOrd="0" destOrd="0" parTransId="{27F8134F-BFF6-4F20-947A-C812B7E2A22B}" sibTransId="{28433018-130C-4C89-A70D-AFE99900DCC5}"/>
    <dgm:cxn modelId="{BFC4FEEE-C1BB-4BC4-9EEF-F509E8B0081F}" type="presParOf" srcId="{2616D513-8189-4EDB-ACE4-B62DB8CE3593}" destId="{371EDE2C-B04E-4C32-AC71-7C84271CC047}" srcOrd="0" destOrd="0" presId="urn:microsoft.com/office/officeart/2005/8/layout/vList2"/>
    <dgm:cxn modelId="{CC229D71-9A2D-4921-AAC9-F7374F5CCAFF}" type="presParOf" srcId="{2616D513-8189-4EDB-ACE4-B62DB8CE3593}" destId="{ACB7ECDE-6FB4-45B4-A792-8CEDF889124D}" srcOrd="1" destOrd="0" presId="urn:microsoft.com/office/officeart/2005/8/layout/vList2"/>
    <dgm:cxn modelId="{318E0077-86D6-49B8-BC7D-2D66EDA67F09}" type="presParOf" srcId="{2616D513-8189-4EDB-ACE4-B62DB8CE3593}" destId="{AD61903D-7EC9-49C3-A5D4-95E2FB555692}" srcOrd="2" destOrd="0" presId="urn:microsoft.com/office/officeart/2005/8/layout/vList2"/>
    <dgm:cxn modelId="{5999D813-36E5-44CC-9C63-669B2E6C1DE1}" type="presParOf" srcId="{2616D513-8189-4EDB-ACE4-B62DB8CE3593}" destId="{3C137AF3-1CFC-4678-8BD4-594CE462874B}" srcOrd="3" destOrd="0" presId="urn:microsoft.com/office/officeart/2005/8/layout/vList2"/>
    <dgm:cxn modelId="{A493EA9E-DC79-4EC4-972D-D2A9330539A0}" type="presParOf" srcId="{2616D513-8189-4EDB-ACE4-B62DB8CE3593}" destId="{5506BE89-91EB-4902-B870-28CE2A27656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026567-7990-48F0-B4C2-16BF2F67054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nb-NO"/>
        </a:p>
      </dgm:t>
    </dgm:pt>
    <dgm:pt modelId="{7C34ACFE-905C-4CCC-BFDE-C31A8AD5CF12}">
      <dgm:prSet/>
      <dgm:spPr/>
      <dgm:t>
        <a:bodyPr/>
        <a:lstStyle/>
        <a:p>
          <a:pPr rtl="0"/>
          <a:r>
            <a:rPr lang="en-US" dirty="0" smtClean="0"/>
            <a:t>The National Council of Teachers of Mathematics (NCTM)</a:t>
          </a:r>
          <a:endParaRPr lang="nb-NO" dirty="0"/>
        </a:p>
      </dgm:t>
    </dgm:pt>
    <dgm:pt modelId="{7BDD6EDC-9034-486A-BEDC-483E62BC980F}" type="parTrans" cxnId="{49CFA8A1-F4C0-4EAD-8845-DC11B3A70A1C}">
      <dgm:prSet/>
      <dgm:spPr/>
      <dgm:t>
        <a:bodyPr/>
        <a:lstStyle/>
        <a:p>
          <a:endParaRPr lang="nb-NO"/>
        </a:p>
      </dgm:t>
    </dgm:pt>
    <dgm:pt modelId="{E8DC9739-6F0E-4206-BC31-E103949F278C}" type="sibTrans" cxnId="{49CFA8A1-F4C0-4EAD-8845-DC11B3A70A1C}">
      <dgm:prSet/>
      <dgm:spPr/>
      <dgm:t>
        <a:bodyPr/>
        <a:lstStyle/>
        <a:p>
          <a:endParaRPr lang="nb-NO"/>
        </a:p>
      </dgm:t>
    </dgm:pt>
    <dgm:pt modelId="{293C9A80-5980-4997-B4B3-9D7D02C264D5}">
      <dgm:prSet/>
      <dgm:spPr/>
      <dgm:t>
        <a:bodyPr/>
        <a:lstStyle/>
        <a:p>
          <a:pPr rtl="0"/>
          <a:r>
            <a:rPr lang="nb-NO" smtClean="0"/>
            <a:t>Grunnlagt i 1920 </a:t>
          </a:r>
          <a:endParaRPr lang="nb-NO"/>
        </a:p>
      </dgm:t>
    </dgm:pt>
    <dgm:pt modelId="{ECD02661-55C4-49F6-BC0E-B5E72433412D}" type="parTrans" cxnId="{273B2A5C-14B7-487A-AFAC-FBFBC21B3E77}">
      <dgm:prSet/>
      <dgm:spPr/>
      <dgm:t>
        <a:bodyPr/>
        <a:lstStyle/>
        <a:p>
          <a:endParaRPr lang="nb-NO"/>
        </a:p>
      </dgm:t>
    </dgm:pt>
    <dgm:pt modelId="{4D2114FC-250B-4224-9D27-84D317FD2AFB}" type="sibTrans" cxnId="{273B2A5C-14B7-487A-AFAC-FBFBC21B3E77}">
      <dgm:prSet/>
      <dgm:spPr/>
      <dgm:t>
        <a:bodyPr/>
        <a:lstStyle/>
        <a:p>
          <a:endParaRPr lang="nb-NO"/>
        </a:p>
      </dgm:t>
    </dgm:pt>
    <dgm:pt modelId="{5FD43DCC-C2EC-4C57-93D1-D17D5717DEDB}">
      <dgm:prSet/>
      <dgm:spPr/>
      <dgm:t>
        <a:bodyPr/>
        <a:lstStyle/>
        <a:p>
          <a:pPr rtl="0"/>
          <a:r>
            <a:rPr lang="nb-NO" smtClean="0"/>
            <a:t>Nasjonalt råd for matematikklærere </a:t>
          </a:r>
          <a:endParaRPr lang="nb-NO"/>
        </a:p>
      </dgm:t>
    </dgm:pt>
    <dgm:pt modelId="{F1DEB175-BE8E-4B6B-8D2D-F7966C39CDF3}" type="parTrans" cxnId="{E7D7E5EE-EFA2-4B2B-99E3-3D65AB077DB2}">
      <dgm:prSet/>
      <dgm:spPr/>
      <dgm:t>
        <a:bodyPr/>
        <a:lstStyle/>
        <a:p>
          <a:endParaRPr lang="nb-NO"/>
        </a:p>
      </dgm:t>
    </dgm:pt>
    <dgm:pt modelId="{50982FAB-DEA8-4BB7-82C2-EB81916D4233}" type="sibTrans" cxnId="{E7D7E5EE-EFA2-4B2B-99E3-3D65AB077DB2}">
      <dgm:prSet/>
      <dgm:spPr/>
      <dgm:t>
        <a:bodyPr/>
        <a:lstStyle/>
        <a:p>
          <a:endParaRPr lang="nb-NO"/>
        </a:p>
      </dgm:t>
    </dgm:pt>
    <dgm:pt modelId="{6A76FC21-A115-441E-AD7A-5841D352101E}">
      <dgm:prSet/>
      <dgm:spPr/>
      <dgm:t>
        <a:bodyPr/>
        <a:lstStyle/>
        <a:p>
          <a:pPr rtl="0"/>
          <a:r>
            <a:rPr lang="nb-NO" smtClean="0"/>
            <a:t>Verdens største  matematikkutdanningsorganisasjon</a:t>
          </a:r>
          <a:endParaRPr lang="nb-NO"/>
        </a:p>
      </dgm:t>
    </dgm:pt>
    <dgm:pt modelId="{856F7D93-D747-495C-AB12-A7597281E8F1}" type="parTrans" cxnId="{5EB50308-50B4-4A52-B496-0FC875B96288}">
      <dgm:prSet/>
      <dgm:spPr/>
      <dgm:t>
        <a:bodyPr/>
        <a:lstStyle/>
        <a:p>
          <a:endParaRPr lang="nb-NO"/>
        </a:p>
      </dgm:t>
    </dgm:pt>
    <dgm:pt modelId="{B9585F92-0330-41B2-A83F-A26B6FAE8255}" type="sibTrans" cxnId="{5EB50308-50B4-4A52-B496-0FC875B96288}">
      <dgm:prSet/>
      <dgm:spPr/>
      <dgm:t>
        <a:bodyPr/>
        <a:lstStyle/>
        <a:p>
          <a:endParaRPr lang="nb-NO"/>
        </a:p>
      </dgm:t>
    </dgm:pt>
    <dgm:pt modelId="{A094904C-244A-4937-92BA-F037869F0523}" type="pres">
      <dgm:prSet presAssocID="{21026567-7990-48F0-B4C2-16BF2F67054A}" presName="linear" presStyleCnt="0">
        <dgm:presLayoutVars>
          <dgm:animLvl val="lvl"/>
          <dgm:resizeHandles val="exact"/>
        </dgm:presLayoutVars>
      </dgm:prSet>
      <dgm:spPr/>
    </dgm:pt>
    <dgm:pt modelId="{76C28847-4F53-4386-8438-618C61381F7D}" type="pres">
      <dgm:prSet presAssocID="{7C34ACFE-905C-4CCC-BFDE-C31A8AD5CF12}" presName="parentText" presStyleLbl="node1" presStyleIdx="0" presStyleCnt="4">
        <dgm:presLayoutVars>
          <dgm:chMax val="0"/>
          <dgm:bulletEnabled val="1"/>
        </dgm:presLayoutVars>
      </dgm:prSet>
      <dgm:spPr/>
    </dgm:pt>
    <dgm:pt modelId="{21337A9C-AA17-4F21-B554-38851C3A107D}" type="pres">
      <dgm:prSet presAssocID="{E8DC9739-6F0E-4206-BC31-E103949F278C}" presName="spacer" presStyleCnt="0"/>
      <dgm:spPr/>
    </dgm:pt>
    <dgm:pt modelId="{31B2AF3A-ECCF-411D-B04A-EE31CC21C77A}" type="pres">
      <dgm:prSet presAssocID="{293C9A80-5980-4997-B4B3-9D7D02C264D5}" presName="parentText" presStyleLbl="node1" presStyleIdx="1" presStyleCnt="4">
        <dgm:presLayoutVars>
          <dgm:chMax val="0"/>
          <dgm:bulletEnabled val="1"/>
        </dgm:presLayoutVars>
      </dgm:prSet>
      <dgm:spPr/>
    </dgm:pt>
    <dgm:pt modelId="{B5992C2C-5092-4AD7-9674-B5AFA41A1273}" type="pres">
      <dgm:prSet presAssocID="{4D2114FC-250B-4224-9D27-84D317FD2AFB}" presName="spacer" presStyleCnt="0"/>
      <dgm:spPr/>
    </dgm:pt>
    <dgm:pt modelId="{1673F4F2-5C41-46B9-A74B-668E7F46813E}" type="pres">
      <dgm:prSet presAssocID="{5FD43DCC-C2EC-4C57-93D1-D17D5717DEDB}" presName="parentText" presStyleLbl="node1" presStyleIdx="2" presStyleCnt="4">
        <dgm:presLayoutVars>
          <dgm:chMax val="0"/>
          <dgm:bulletEnabled val="1"/>
        </dgm:presLayoutVars>
      </dgm:prSet>
      <dgm:spPr/>
    </dgm:pt>
    <dgm:pt modelId="{740677F7-459C-43E6-AF39-9039847430CD}" type="pres">
      <dgm:prSet presAssocID="{50982FAB-DEA8-4BB7-82C2-EB81916D4233}" presName="spacer" presStyleCnt="0"/>
      <dgm:spPr/>
    </dgm:pt>
    <dgm:pt modelId="{3CE09724-7025-41CA-94C4-DDA183097557}" type="pres">
      <dgm:prSet presAssocID="{6A76FC21-A115-441E-AD7A-5841D352101E}" presName="parentText" presStyleLbl="node1" presStyleIdx="3" presStyleCnt="4">
        <dgm:presLayoutVars>
          <dgm:chMax val="0"/>
          <dgm:bulletEnabled val="1"/>
        </dgm:presLayoutVars>
      </dgm:prSet>
      <dgm:spPr/>
    </dgm:pt>
  </dgm:ptLst>
  <dgm:cxnLst>
    <dgm:cxn modelId="{6CC296ED-5ABD-41AA-8D8F-D96B8CDBDF91}" type="presOf" srcId="{6A76FC21-A115-441E-AD7A-5841D352101E}" destId="{3CE09724-7025-41CA-94C4-DDA183097557}" srcOrd="0" destOrd="0" presId="urn:microsoft.com/office/officeart/2005/8/layout/vList2"/>
    <dgm:cxn modelId="{4A1D1949-1369-4CF2-837B-8ACD7DC75D9E}" type="presOf" srcId="{5FD43DCC-C2EC-4C57-93D1-D17D5717DEDB}" destId="{1673F4F2-5C41-46B9-A74B-668E7F46813E}" srcOrd="0" destOrd="0" presId="urn:microsoft.com/office/officeart/2005/8/layout/vList2"/>
    <dgm:cxn modelId="{E7D7E5EE-EFA2-4B2B-99E3-3D65AB077DB2}" srcId="{21026567-7990-48F0-B4C2-16BF2F67054A}" destId="{5FD43DCC-C2EC-4C57-93D1-D17D5717DEDB}" srcOrd="2" destOrd="0" parTransId="{F1DEB175-BE8E-4B6B-8D2D-F7966C39CDF3}" sibTransId="{50982FAB-DEA8-4BB7-82C2-EB81916D4233}"/>
    <dgm:cxn modelId="{49CFA8A1-F4C0-4EAD-8845-DC11B3A70A1C}" srcId="{21026567-7990-48F0-B4C2-16BF2F67054A}" destId="{7C34ACFE-905C-4CCC-BFDE-C31A8AD5CF12}" srcOrd="0" destOrd="0" parTransId="{7BDD6EDC-9034-486A-BEDC-483E62BC980F}" sibTransId="{E8DC9739-6F0E-4206-BC31-E103949F278C}"/>
    <dgm:cxn modelId="{005F3DEB-7CC4-4AD7-ADA8-145D13C83A74}" type="presOf" srcId="{293C9A80-5980-4997-B4B3-9D7D02C264D5}" destId="{31B2AF3A-ECCF-411D-B04A-EE31CC21C77A}" srcOrd="0" destOrd="0" presId="urn:microsoft.com/office/officeart/2005/8/layout/vList2"/>
    <dgm:cxn modelId="{5EB50308-50B4-4A52-B496-0FC875B96288}" srcId="{21026567-7990-48F0-B4C2-16BF2F67054A}" destId="{6A76FC21-A115-441E-AD7A-5841D352101E}" srcOrd="3" destOrd="0" parTransId="{856F7D93-D747-495C-AB12-A7597281E8F1}" sibTransId="{B9585F92-0330-41B2-A83F-A26B6FAE8255}"/>
    <dgm:cxn modelId="{273B2A5C-14B7-487A-AFAC-FBFBC21B3E77}" srcId="{21026567-7990-48F0-B4C2-16BF2F67054A}" destId="{293C9A80-5980-4997-B4B3-9D7D02C264D5}" srcOrd="1" destOrd="0" parTransId="{ECD02661-55C4-49F6-BC0E-B5E72433412D}" sibTransId="{4D2114FC-250B-4224-9D27-84D317FD2AFB}"/>
    <dgm:cxn modelId="{68A07F59-CA1C-4814-AED3-4767D789AF1E}" type="presOf" srcId="{7C34ACFE-905C-4CCC-BFDE-C31A8AD5CF12}" destId="{76C28847-4F53-4386-8438-618C61381F7D}" srcOrd="0" destOrd="0" presId="urn:microsoft.com/office/officeart/2005/8/layout/vList2"/>
    <dgm:cxn modelId="{FCE5FB58-4930-4D48-AA4E-BB8481B44558}" type="presOf" srcId="{21026567-7990-48F0-B4C2-16BF2F67054A}" destId="{A094904C-244A-4937-92BA-F037869F0523}" srcOrd="0" destOrd="0" presId="urn:microsoft.com/office/officeart/2005/8/layout/vList2"/>
    <dgm:cxn modelId="{A1C78033-B831-41D3-B7CD-6BE062A695AA}" type="presParOf" srcId="{A094904C-244A-4937-92BA-F037869F0523}" destId="{76C28847-4F53-4386-8438-618C61381F7D}" srcOrd="0" destOrd="0" presId="urn:microsoft.com/office/officeart/2005/8/layout/vList2"/>
    <dgm:cxn modelId="{1D359797-7724-4C7A-B9CB-24504FB7E7ED}" type="presParOf" srcId="{A094904C-244A-4937-92BA-F037869F0523}" destId="{21337A9C-AA17-4F21-B554-38851C3A107D}" srcOrd="1" destOrd="0" presId="urn:microsoft.com/office/officeart/2005/8/layout/vList2"/>
    <dgm:cxn modelId="{CDAC9D84-6BF3-4A45-A501-43A35AB144A5}" type="presParOf" srcId="{A094904C-244A-4937-92BA-F037869F0523}" destId="{31B2AF3A-ECCF-411D-B04A-EE31CC21C77A}" srcOrd="2" destOrd="0" presId="urn:microsoft.com/office/officeart/2005/8/layout/vList2"/>
    <dgm:cxn modelId="{150B3C97-2405-4016-A31E-460CA6563F22}" type="presParOf" srcId="{A094904C-244A-4937-92BA-F037869F0523}" destId="{B5992C2C-5092-4AD7-9674-B5AFA41A1273}" srcOrd="3" destOrd="0" presId="urn:microsoft.com/office/officeart/2005/8/layout/vList2"/>
    <dgm:cxn modelId="{6324C111-5AF8-4550-8658-A2815A2BD03F}" type="presParOf" srcId="{A094904C-244A-4937-92BA-F037869F0523}" destId="{1673F4F2-5C41-46B9-A74B-668E7F46813E}" srcOrd="4" destOrd="0" presId="urn:microsoft.com/office/officeart/2005/8/layout/vList2"/>
    <dgm:cxn modelId="{D6BA69DF-BAE4-404F-941B-930442AF56E1}" type="presParOf" srcId="{A094904C-244A-4937-92BA-F037869F0523}" destId="{740677F7-459C-43E6-AF39-9039847430CD}" srcOrd="5" destOrd="0" presId="urn:microsoft.com/office/officeart/2005/8/layout/vList2"/>
    <dgm:cxn modelId="{C5F6BD30-EAD1-4211-92FF-2745BD11B130}" type="presParOf" srcId="{A094904C-244A-4937-92BA-F037869F0523}" destId="{3CE09724-7025-41CA-94C4-DDA18309755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9E1666-1C9B-4B29-80B7-EFE3A7E5D6F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nb-NO"/>
        </a:p>
      </dgm:t>
    </dgm:pt>
    <dgm:pt modelId="{E08E9BB4-9194-4445-8665-FA33C3E318B8}">
      <dgm:prSet/>
      <dgm:spPr/>
      <dgm:t>
        <a:bodyPr/>
        <a:lstStyle/>
        <a:p>
          <a:pPr rtl="0"/>
          <a:r>
            <a:rPr lang="nb-NO" smtClean="0"/>
            <a:t>Etablere klare mål i matematikkundervisningen. </a:t>
          </a:r>
          <a:endParaRPr lang="nb-NO"/>
        </a:p>
      </dgm:t>
    </dgm:pt>
    <dgm:pt modelId="{60DB8A74-2138-4B19-BFB6-7E25B57D274E}" type="parTrans" cxnId="{B6A82A6D-9DAD-4F98-B8D7-BBE750702FF9}">
      <dgm:prSet/>
      <dgm:spPr/>
      <dgm:t>
        <a:bodyPr/>
        <a:lstStyle/>
        <a:p>
          <a:endParaRPr lang="nb-NO"/>
        </a:p>
      </dgm:t>
    </dgm:pt>
    <dgm:pt modelId="{40F26361-369E-4D1F-8619-F7B566F79EAC}" type="sibTrans" cxnId="{B6A82A6D-9DAD-4F98-B8D7-BBE750702FF9}">
      <dgm:prSet/>
      <dgm:spPr/>
      <dgm:t>
        <a:bodyPr/>
        <a:lstStyle/>
        <a:p>
          <a:endParaRPr lang="nb-NO"/>
        </a:p>
      </dgm:t>
    </dgm:pt>
    <dgm:pt modelId="{7561C72C-8603-4E83-B6F4-12468638FF49}">
      <dgm:prSet/>
      <dgm:spPr/>
      <dgm:t>
        <a:bodyPr/>
        <a:lstStyle/>
        <a:p>
          <a:pPr rtl="0"/>
          <a:r>
            <a:rPr lang="nb-NO" smtClean="0"/>
            <a:t>Felles forståelse for elevenes læringsprogresjoner. </a:t>
          </a:r>
          <a:endParaRPr lang="nb-NO"/>
        </a:p>
      </dgm:t>
    </dgm:pt>
    <dgm:pt modelId="{5FA2F81F-8C4A-42FA-8823-23E3E97F3ACA}" type="parTrans" cxnId="{5D768A69-24D1-46B5-AE7F-215762C81310}">
      <dgm:prSet/>
      <dgm:spPr/>
      <dgm:t>
        <a:bodyPr/>
        <a:lstStyle/>
        <a:p>
          <a:endParaRPr lang="nb-NO"/>
        </a:p>
      </dgm:t>
    </dgm:pt>
    <dgm:pt modelId="{F3A30563-CA31-476E-A8A0-BDD12F934E4D}" type="sibTrans" cxnId="{5D768A69-24D1-46B5-AE7F-215762C81310}">
      <dgm:prSet/>
      <dgm:spPr/>
      <dgm:t>
        <a:bodyPr/>
        <a:lstStyle/>
        <a:p>
          <a:endParaRPr lang="nb-NO"/>
        </a:p>
      </dgm:t>
    </dgm:pt>
    <dgm:pt modelId="{02CE8E8B-6721-40D9-A1B7-263611CF684D}">
      <dgm:prSet/>
      <dgm:spPr/>
      <dgm:t>
        <a:bodyPr/>
        <a:lstStyle/>
        <a:p>
          <a:pPr rtl="0"/>
          <a:r>
            <a:rPr lang="nb-NO" smtClean="0"/>
            <a:t>Overordnede mål og spesifikke mål </a:t>
          </a:r>
          <a:endParaRPr lang="nb-NO"/>
        </a:p>
      </dgm:t>
    </dgm:pt>
    <dgm:pt modelId="{912823AB-3F0F-421A-B0C7-145517B117B2}" type="parTrans" cxnId="{BC1841D6-D883-4C42-9C74-5D212D97AAAF}">
      <dgm:prSet/>
      <dgm:spPr/>
      <dgm:t>
        <a:bodyPr/>
        <a:lstStyle/>
        <a:p>
          <a:endParaRPr lang="nb-NO"/>
        </a:p>
      </dgm:t>
    </dgm:pt>
    <dgm:pt modelId="{6467B00A-2344-44A9-A405-5EE1391AFC4F}" type="sibTrans" cxnId="{BC1841D6-D883-4C42-9C74-5D212D97AAAF}">
      <dgm:prSet/>
      <dgm:spPr/>
      <dgm:t>
        <a:bodyPr/>
        <a:lstStyle/>
        <a:p>
          <a:endParaRPr lang="nb-NO"/>
        </a:p>
      </dgm:t>
    </dgm:pt>
    <dgm:pt modelId="{01707102-9B6D-4AB1-BFE7-4D4BE7E6EF15}">
      <dgm:prSet/>
      <dgm:spPr/>
      <dgm:t>
        <a:bodyPr/>
        <a:lstStyle/>
        <a:p>
          <a:pPr rtl="0"/>
          <a:r>
            <a:rPr lang="nb-NO" smtClean="0"/>
            <a:t>Målene skal være synlige for elevene</a:t>
          </a:r>
          <a:endParaRPr lang="nb-NO"/>
        </a:p>
      </dgm:t>
    </dgm:pt>
    <dgm:pt modelId="{B302D675-172D-4C29-94E5-01B87FC796BF}" type="parTrans" cxnId="{72974216-91C2-427E-AAE4-02239F2ED549}">
      <dgm:prSet/>
      <dgm:spPr/>
      <dgm:t>
        <a:bodyPr/>
        <a:lstStyle/>
        <a:p>
          <a:endParaRPr lang="nb-NO"/>
        </a:p>
      </dgm:t>
    </dgm:pt>
    <dgm:pt modelId="{3BD0F4EC-9E14-45CE-B561-A22301787D13}" type="sibTrans" cxnId="{72974216-91C2-427E-AAE4-02239F2ED549}">
      <dgm:prSet/>
      <dgm:spPr/>
      <dgm:t>
        <a:bodyPr/>
        <a:lstStyle/>
        <a:p>
          <a:endParaRPr lang="nb-NO"/>
        </a:p>
      </dgm:t>
    </dgm:pt>
    <dgm:pt modelId="{2C164866-91EA-4C77-A0BA-10C8BC7BB847}" type="pres">
      <dgm:prSet presAssocID="{F29E1666-1C9B-4B29-80B7-EFE3A7E5D6F9}" presName="linear" presStyleCnt="0">
        <dgm:presLayoutVars>
          <dgm:animLvl val="lvl"/>
          <dgm:resizeHandles val="exact"/>
        </dgm:presLayoutVars>
      </dgm:prSet>
      <dgm:spPr/>
    </dgm:pt>
    <dgm:pt modelId="{AF5C075B-B84E-4796-AA6C-A86FAB4ED5EB}" type="pres">
      <dgm:prSet presAssocID="{E08E9BB4-9194-4445-8665-FA33C3E318B8}" presName="parentText" presStyleLbl="node1" presStyleIdx="0" presStyleCnt="4">
        <dgm:presLayoutVars>
          <dgm:chMax val="0"/>
          <dgm:bulletEnabled val="1"/>
        </dgm:presLayoutVars>
      </dgm:prSet>
      <dgm:spPr/>
    </dgm:pt>
    <dgm:pt modelId="{8F57AD30-23A9-49B1-93DF-42154B8B3429}" type="pres">
      <dgm:prSet presAssocID="{40F26361-369E-4D1F-8619-F7B566F79EAC}" presName="spacer" presStyleCnt="0"/>
      <dgm:spPr/>
    </dgm:pt>
    <dgm:pt modelId="{4A967757-49C9-4E94-BB71-CC04723374B4}" type="pres">
      <dgm:prSet presAssocID="{7561C72C-8603-4E83-B6F4-12468638FF49}" presName="parentText" presStyleLbl="node1" presStyleIdx="1" presStyleCnt="4">
        <dgm:presLayoutVars>
          <dgm:chMax val="0"/>
          <dgm:bulletEnabled val="1"/>
        </dgm:presLayoutVars>
      </dgm:prSet>
      <dgm:spPr/>
    </dgm:pt>
    <dgm:pt modelId="{0E45A70F-9644-405E-87DA-9753E4471EA6}" type="pres">
      <dgm:prSet presAssocID="{F3A30563-CA31-476E-A8A0-BDD12F934E4D}" presName="spacer" presStyleCnt="0"/>
      <dgm:spPr/>
    </dgm:pt>
    <dgm:pt modelId="{C13EE2D7-5BF1-4A11-9089-45BFE8F1D655}" type="pres">
      <dgm:prSet presAssocID="{02CE8E8B-6721-40D9-A1B7-263611CF684D}" presName="parentText" presStyleLbl="node1" presStyleIdx="2" presStyleCnt="4">
        <dgm:presLayoutVars>
          <dgm:chMax val="0"/>
          <dgm:bulletEnabled val="1"/>
        </dgm:presLayoutVars>
      </dgm:prSet>
      <dgm:spPr/>
    </dgm:pt>
    <dgm:pt modelId="{E5CCB96A-2FAD-40E7-9969-904AAEF7331F}" type="pres">
      <dgm:prSet presAssocID="{6467B00A-2344-44A9-A405-5EE1391AFC4F}" presName="spacer" presStyleCnt="0"/>
      <dgm:spPr/>
    </dgm:pt>
    <dgm:pt modelId="{A4CC64A8-98BF-4C15-B5C9-CCB6D6DBC7D7}" type="pres">
      <dgm:prSet presAssocID="{01707102-9B6D-4AB1-BFE7-4D4BE7E6EF15}" presName="parentText" presStyleLbl="node1" presStyleIdx="3" presStyleCnt="4">
        <dgm:presLayoutVars>
          <dgm:chMax val="0"/>
          <dgm:bulletEnabled val="1"/>
        </dgm:presLayoutVars>
      </dgm:prSet>
      <dgm:spPr/>
    </dgm:pt>
  </dgm:ptLst>
  <dgm:cxnLst>
    <dgm:cxn modelId="{7C4D4418-BAEE-4A91-A6D8-6E31AA0D60DF}" type="presOf" srcId="{E08E9BB4-9194-4445-8665-FA33C3E318B8}" destId="{AF5C075B-B84E-4796-AA6C-A86FAB4ED5EB}" srcOrd="0" destOrd="0" presId="urn:microsoft.com/office/officeart/2005/8/layout/vList2"/>
    <dgm:cxn modelId="{DFC404CB-B77D-4168-860B-B171F48F2316}" type="presOf" srcId="{F29E1666-1C9B-4B29-80B7-EFE3A7E5D6F9}" destId="{2C164866-91EA-4C77-A0BA-10C8BC7BB847}" srcOrd="0" destOrd="0" presId="urn:microsoft.com/office/officeart/2005/8/layout/vList2"/>
    <dgm:cxn modelId="{B85B1FB1-E623-497E-B0DB-C6FB2D93EA69}" type="presOf" srcId="{02CE8E8B-6721-40D9-A1B7-263611CF684D}" destId="{C13EE2D7-5BF1-4A11-9089-45BFE8F1D655}" srcOrd="0" destOrd="0" presId="urn:microsoft.com/office/officeart/2005/8/layout/vList2"/>
    <dgm:cxn modelId="{72974216-91C2-427E-AAE4-02239F2ED549}" srcId="{F29E1666-1C9B-4B29-80B7-EFE3A7E5D6F9}" destId="{01707102-9B6D-4AB1-BFE7-4D4BE7E6EF15}" srcOrd="3" destOrd="0" parTransId="{B302D675-172D-4C29-94E5-01B87FC796BF}" sibTransId="{3BD0F4EC-9E14-45CE-B561-A22301787D13}"/>
    <dgm:cxn modelId="{BC1841D6-D883-4C42-9C74-5D212D97AAAF}" srcId="{F29E1666-1C9B-4B29-80B7-EFE3A7E5D6F9}" destId="{02CE8E8B-6721-40D9-A1B7-263611CF684D}" srcOrd="2" destOrd="0" parTransId="{912823AB-3F0F-421A-B0C7-145517B117B2}" sibTransId="{6467B00A-2344-44A9-A405-5EE1391AFC4F}"/>
    <dgm:cxn modelId="{B804BC6B-4CEC-4C8E-AB94-0AB40BD4AA74}" type="presOf" srcId="{01707102-9B6D-4AB1-BFE7-4D4BE7E6EF15}" destId="{A4CC64A8-98BF-4C15-B5C9-CCB6D6DBC7D7}" srcOrd="0" destOrd="0" presId="urn:microsoft.com/office/officeart/2005/8/layout/vList2"/>
    <dgm:cxn modelId="{5D768A69-24D1-46B5-AE7F-215762C81310}" srcId="{F29E1666-1C9B-4B29-80B7-EFE3A7E5D6F9}" destId="{7561C72C-8603-4E83-B6F4-12468638FF49}" srcOrd="1" destOrd="0" parTransId="{5FA2F81F-8C4A-42FA-8823-23E3E97F3ACA}" sibTransId="{F3A30563-CA31-476E-A8A0-BDD12F934E4D}"/>
    <dgm:cxn modelId="{B6A82A6D-9DAD-4F98-B8D7-BBE750702FF9}" srcId="{F29E1666-1C9B-4B29-80B7-EFE3A7E5D6F9}" destId="{E08E9BB4-9194-4445-8665-FA33C3E318B8}" srcOrd="0" destOrd="0" parTransId="{60DB8A74-2138-4B19-BFB6-7E25B57D274E}" sibTransId="{40F26361-369E-4D1F-8619-F7B566F79EAC}"/>
    <dgm:cxn modelId="{DAA16768-BA46-4EBF-B2D6-6548631EE648}" type="presOf" srcId="{7561C72C-8603-4E83-B6F4-12468638FF49}" destId="{4A967757-49C9-4E94-BB71-CC04723374B4}" srcOrd="0" destOrd="0" presId="urn:microsoft.com/office/officeart/2005/8/layout/vList2"/>
    <dgm:cxn modelId="{51262964-000B-4861-BDB5-E42047B564C8}" type="presParOf" srcId="{2C164866-91EA-4C77-A0BA-10C8BC7BB847}" destId="{AF5C075B-B84E-4796-AA6C-A86FAB4ED5EB}" srcOrd="0" destOrd="0" presId="urn:microsoft.com/office/officeart/2005/8/layout/vList2"/>
    <dgm:cxn modelId="{1B105C85-00CC-42E5-899F-026ACE39E423}" type="presParOf" srcId="{2C164866-91EA-4C77-A0BA-10C8BC7BB847}" destId="{8F57AD30-23A9-49B1-93DF-42154B8B3429}" srcOrd="1" destOrd="0" presId="urn:microsoft.com/office/officeart/2005/8/layout/vList2"/>
    <dgm:cxn modelId="{4AF36A57-E881-4914-ADEA-853B44D84CAC}" type="presParOf" srcId="{2C164866-91EA-4C77-A0BA-10C8BC7BB847}" destId="{4A967757-49C9-4E94-BB71-CC04723374B4}" srcOrd="2" destOrd="0" presId="urn:microsoft.com/office/officeart/2005/8/layout/vList2"/>
    <dgm:cxn modelId="{4B4EA899-B4D2-4140-89E9-553F579E7A41}" type="presParOf" srcId="{2C164866-91EA-4C77-A0BA-10C8BC7BB847}" destId="{0E45A70F-9644-405E-87DA-9753E4471EA6}" srcOrd="3" destOrd="0" presId="urn:microsoft.com/office/officeart/2005/8/layout/vList2"/>
    <dgm:cxn modelId="{C0FC0B4C-2434-462D-85BE-FB59ED687FAC}" type="presParOf" srcId="{2C164866-91EA-4C77-A0BA-10C8BC7BB847}" destId="{C13EE2D7-5BF1-4A11-9089-45BFE8F1D655}" srcOrd="4" destOrd="0" presId="urn:microsoft.com/office/officeart/2005/8/layout/vList2"/>
    <dgm:cxn modelId="{6F758E87-61BF-488F-B11C-DDB80354BF78}" type="presParOf" srcId="{2C164866-91EA-4C77-A0BA-10C8BC7BB847}" destId="{E5CCB96A-2FAD-40E7-9969-904AAEF7331F}" srcOrd="5" destOrd="0" presId="urn:microsoft.com/office/officeart/2005/8/layout/vList2"/>
    <dgm:cxn modelId="{D70A957B-3D03-413C-B117-A9B809F7F7E8}" type="presParOf" srcId="{2C164866-91EA-4C77-A0BA-10C8BC7BB847}" destId="{A4CC64A8-98BF-4C15-B5C9-CCB6D6DBC7D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09FA77-CBD6-491D-9438-FBD33C19C27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nb-NO"/>
        </a:p>
      </dgm:t>
    </dgm:pt>
    <dgm:pt modelId="{CFD37D64-CC4B-484F-8691-7F52F5CC7298}">
      <dgm:prSet/>
      <dgm:spPr/>
      <dgm:t>
        <a:bodyPr/>
        <a:lstStyle/>
        <a:p>
          <a:pPr rtl="0"/>
          <a:r>
            <a:rPr lang="nb-NO" smtClean="0"/>
            <a:t>Oppgavetyper</a:t>
          </a:r>
          <a:endParaRPr lang="nb-NO"/>
        </a:p>
      </dgm:t>
    </dgm:pt>
    <dgm:pt modelId="{935F6ED1-214C-4798-8F7F-8DE9F2739332}" type="parTrans" cxnId="{7444BE9D-4DE1-47A4-985B-4D29C7136BC1}">
      <dgm:prSet/>
      <dgm:spPr/>
      <dgm:t>
        <a:bodyPr/>
        <a:lstStyle/>
        <a:p>
          <a:endParaRPr lang="nb-NO"/>
        </a:p>
      </dgm:t>
    </dgm:pt>
    <dgm:pt modelId="{0829FECE-BF98-4F91-8AD6-D5CF6218245E}" type="sibTrans" cxnId="{7444BE9D-4DE1-47A4-985B-4D29C7136BC1}">
      <dgm:prSet/>
      <dgm:spPr/>
      <dgm:t>
        <a:bodyPr/>
        <a:lstStyle/>
        <a:p>
          <a:endParaRPr lang="nb-NO"/>
        </a:p>
      </dgm:t>
    </dgm:pt>
    <dgm:pt modelId="{C64728FC-6967-41E3-AC06-29BF71727D92}">
      <dgm:prSet/>
      <dgm:spPr/>
      <dgm:t>
        <a:bodyPr/>
        <a:lstStyle/>
        <a:p>
          <a:pPr rtl="0"/>
          <a:r>
            <a:rPr lang="nb-NO" smtClean="0"/>
            <a:t>Aktivitetsprinsippet</a:t>
          </a:r>
          <a:endParaRPr lang="nb-NO"/>
        </a:p>
      </dgm:t>
    </dgm:pt>
    <dgm:pt modelId="{3F6BBEFF-A6F2-4925-94EC-51CAED3E85CF}" type="parTrans" cxnId="{2359F6FC-F4C0-4A37-ACF6-7823268A7CA8}">
      <dgm:prSet/>
      <dgm:spPr/>
      <dgm:t>
        <a:bodyPr/>
        <a:lstStyle/>
        <a:p>
          <a:endParaRPr lang="nb-NO"/>
        </a:p>
      </dgm:t>
    </dgm:pt>
    <dgm:pt modelId="{FA73C6FB-2841-46D4-818B-12EF75E7B510}" type="sibTrans" cxnId="{2359F6FC-F4C0-4A37-ACF6-7823268A7CA8}">
      <dgm:prSet/>
      <dgm:spPr/>
      <dgm:t>
        <a:bodyPr/>
        <a:lstStyle/>
        <a:p>
          <a:endParaRPr lang="nb-NO"/>
        </a:p>
      </dgm:t>
    </dgm:pt>
    <dgm:pt modelId="{25B8883C-D278-490F-A8C3-1B720B47A909}">
      <dgm:prSet/>
      <dgm:spPr/>
      <dgm:t>
        <a:bodyPr/>
        <a:lstStyle/>
        <a:p>
          <a:pPr rtl="0"/>
          <a:r>
            <a:rPr lang="nb-NO" smtClean="0"/>
            <a:t>Diskusjon</a:t>
          </a:r>
          <a:endParaRPr lang="nb-NO"/>
        </a:p>
      </dgm:t>
    </dgm:pt>
    <dgm:pt modelId="{F9DC8C57-3D1D-4C16-9F5B-8D123D027E16}" type="parTrans" cxnId="{A5DA90D0-922A-43E9-8DC5-127F17D35F30}">
      <dgm:prSet/>
      <dgm:spPr/>
      <dgm:t>
        <a:bodyPr/>
        <a:lstStyle/>
        <a:p>
          <a:endParaRPr lang="nb-NO"/>
        </a:p>
      </dgm:t>
    </dgm:pt>
    <dgm:pt modelId="{37BDA18A-BC9D-4CE9-9A98-014C30B56D1E}" type="sibTrans" cxnId="{A5DA90D0-922A-43E9-8DC5-127F17D35F30}">
      <dgm:prSet/>
      <dgm:spPr/>
      <dgm:t>
        <a:bodyPr/>
        <a:lstStyle/>
        <a:p>
          <a:endParaRPr lang="nb-NO"/>
        </a:p>
      </dgm:t>
    </dgm:pt>
    <dgm:pt modelId="{45BE8587-B673-4564-9008-F303E7301860}">
      <dgm:prSet/>
      <dgm:spPr/>
      <dgm:t>
        <a:bodyPr/>
        <a:lstStyle/>
        <a:p>
          <a:pPr rtl="0"/>
          <a:r>
            <a:rPr lang="nb-NO" smtClean="0"/>
            <a:t>Kommunikasjonsmønster</a:t>
          </a:r>
          <a:endParaRPr lang="nb-NO"/>
        </a:p>
      </dgm:t>
    </dgm:pt>
    <dgm:pt modelId="{79E4FA74-0E8C-407C-960B-F9C1770A9616}" type="parTrans" cxnId="{5BB35997-C40A-4EC3-B657-1F6C3433A599}">
      <dgm:prSet/>
      <dgm:spPr/>
      <dgm:t>
        <a:bodyPr/>
        <a:lstStyle/>
        <a:p>
          <a:endParaRPr lang="nb-NO"/>
        </a:p>
      </dgm:t>
    </dgm:pt>
    <dgm:pt modelId="{0198F022-865D-4052-B787-0372E0031ECE}" type="sibTrans" cxnId="{5BB35997-C40A-4EC3-B657-1F6C3433A599}">
      <dgm:prSet/>
      <dgm:spPr/>
      <dgm:t>
        <a:bodyPr/>
        <a:lstStyle/>
        <a:p>
          <a:endParaRPr lang="nb-NO"/>
        </a:p>
      </dgm:t>
    </dgm:pt>
    <dgm:pt modelId="{6EDE4090-0E86-4D0F-B354-72F2A433AB7F}" type="pres">
      <dgm:prSet presAssocID="{3D09FA77-CBD6-491D-9438-FBD33C19C274}" presName="linear" presStyleCnt="0">
        <dgm:presLayoutVars>
          <dgm:animLvl val="lvl"/>
          <dgm:resizeHandles val="exact"/>
        </dgm:presLayoutVars>
      </dgm:prSet>
      <dgm:spPr/>
    </dgm:pt>
    <dgm:pt modelId="{E14F6386-1D63-4EAC-B736-0C8D68E50A26}" type="pres">
      <dgm:prSet presAssocID="{CFD37D64-CC4B-484F-8691-7F52F5CC7298}" presName="parentText" presStyleLbl="node1" presStyleIdx="0" presStyleCnt="4">
        <dgm:presLayoutVars>
          <dgm:chMax val="0"/>
          <dgm:bulletEnabled val="1"/>
        </dgm:presLayoutVars>
      </dgm:prSet>
      <dgm:spPr/>
    </dgm:pt>
    <dgm:pt modelId="{3E9DF569-A839-4605-B72A-2540A2E54A7A}" type="pres">
      <dgm:prSet presAssocID="{0829FECE-BF98-4F91-8AD6-D5CF6218245E}" presName="spacer" presStyleCnt="0"/>
      <dgm:spPr/>
    </dgm:pt>
    <dgm:pt modelId="{0EE7C80B-F9CB-4252-8C40-5F967A3365DD}" type="pres">
      <dgm:prSet presAssocID="{C64728FC-6967-41E3-AC06-29BF71727D92}" presName="parentText" presStyleLbl="node1" presStyleIdx="1" presStyleCnt="4">
        <dgm:presLayoutVars>
          <dgm:chMax val="0"/>
          <dgm:bulletEnabled val="1"/>
        </dgm:presLayoutVars>
      </dgm:prSet>
      <dgm:spPr/>
    </dgm:pt>
    <dgm:pt modelId="{C9E0FBF9-EAEF-4D3A-AED5-52C0F0052FBD}" type="pres">
      <dgm:prSet presAssocID="{FA73C6FB-2841-46D4-818B-12EF75E7B510}" presName="spacer" presStyleCnt="0"/>
      <dgm:spPr/>
    </dgm:pt>
    <dgm:pt modelId="{ED95B3BB-A3CF-4AC2-986F-9234516E0591}" type="pres">
      <dgm:prSet presAssocID="{25B8883C-D278-490F-A8C3-1B720B47A909}" presName="parentText" presStyleLbl="node1" presStyleIdx="2" presStyleCnt="4">
        <dgm:presLayoutVars>
          <dgm:chMax val="0"/>
          <dgm:bulletEnabled val="1"/>
        </dgm:presLayoutVars>
      </dgm:prSet>
      <dgm:spPr/>
    </dgm:pt>
    <dgm:pt modelId="{530D0FE9-E448-455B-AF97-16519B0B6F06}" type="pres">
      <dgm:prSet presAssocID="{37BDA18A-BC9D-4CE9-9A98-014C30B56D1E}" presName="spacer" presStyleCnt="0"/>
      <dgm:spPr/>
    </dgm:pt>
    <dgm:pt modelId="{6D66F073-1EDE-47B6-9815-DAA2C945318F}" type="pres">
      <dgm:prSet presAssocID="{45BE8587-B673-4564-9008-F303E7301860}" presName="parentText" presStyleLbl="node1" presStyleIdx="3" presStyleCnt="4">
        <dgm:presLayoutVars>
          <dgm:chMax val="0"/>
          <dgm:bulletEnabled val="1"/>
        </dgm:presLayoutVars>
      </dgm:prSet>
      <dgm:spPr/>
    </dgm:pt>
  </dgm:ptLst>
  <dgm:cxnLst>
    <dgm:cxn modelId="{CA92D1CB-4424-4DCD-A0CE-92F3B7E01052}" type="presOf" srcId="{3D09FA77-CBD6-491D-9438-FBD33C19C274}" destId="{6EDE4090-0E86-4D0F-B354-72F2A433AB7F}" srcOrd="0" destOrd="0" presId="urn:microsoft.com/office/officeart/2005/8/layout/vList2"/>
    <dgm:cxn modelId="{5BB35997-C40A-4EC3-B657-1F6C3433A599}" srcId="{3D09FA77-CBD6-491D-9438-FBD33C19C274}" destId="{45BE8587-B673-4564-9008-F303E7301860}" srcOrd="3" destOrd="0" parTransId="{79E4FA74-0E8C-407C-960B-F9C1770A9616}" sibTransId="{0198F022-865D-4052-B787-0372E0031ECE}"/>
    <dgm:cxn modelId="{2359F6FC-F4C0-4A37-ACF6-7823268A7CA8}" srcId="{3D09FA77-CBD6-491D-9438-FBD33C19C274}" destId="{C64728FC-6967-41E3-AC06-29BF71727D92}" srcOrd="1" destOrd="0" parTransId="{3F6BBEFF-A6F2-4925-94EC-51CAED3E85CF}" sibTransId="{FA73C6FB-2841-46D4-818B-12EF75E7B510}"/>
    <dgm:cxn modelId="{7444BE9D-4DE1-47A4-985B-4D29C7136BC1}" srcId="{3D09FA77-CBD6-491D-9438-FBD33C19C274}" destId="{CFD37D64-CC4B-484F-8691-7F52F5CC7298}" srcOrd="0" destOrd="0" parTransId="{935F6ED1-214C-4798-8F7F-8DE9F2739332}" sibTransId="{0829FECE-BF98-4F91-8AD6-D5CF6218245E}"/>
    <dgm:cxn modelId="{2D175E32-1A3B-4CED-AF3D-A589BC5A8865}" type="presOf" srcId="{25B8883C-D278-490F-A8C3-1B720B47A909}" destId="{ED95B3BB-A3CF-4AC2-986F-9234516E0591}" srcOrd="0" destOrd="0" presId="urn:microsoft.com/office/officeart/2005/8/layout/vList2"/>
    <dgm:cxn modelId="{A5DA90D0-922A-43E9-8DC5-127F17D35F30}" srcId="{3D09FA77-CBD6-491D-9438-FBD33C19C274}" destId="{25B8883C-D278-490F-A8C3-1B720B47A909}" srcOrd="2" destOrd="0" parTransId="{F9DC8C57-3D1D-4C16-9F5B-8D123D027E16}" sibTransId="{37BDA18A-BC9D-4CE9-9A98-014C30B56D1E}"/>
    <dgm:cxn modelId="{FDD58D6D-3634-40C4-A22E-72B44787321B}" type="presOf" srcId="{45BE8587-B673-4564-9008-F303E7301860}" destId="{6D66F073-1EDE-47B6-9815-DAA2C945318F}" srcOrd="0" destOrd="0" presId="urn:microsoft.com/office/officeart/2005/8/layout/vList2"/>
    <dgm:cxn modelId="{FCD91569-DD9E-4089-A3EA-FA35F6949816}" type="presOf" srcId="{CFD37D64-CC4B-484F-8691-7F52F5CC7298}" destId="{E14F6386-1D63-4EAC-B736-0C8D68E50A26}" srcOrd="0" destOrd="0" presId="urn:microsoft.com/office/officeart/2005/8/layout/vList2"/>
    <dgm:cxn modelId="{32D71D99-8B28-430E-9484-E8B02E2FFF2C}" type="presOf" srcId="{C64728FC-6967-41E3-AC06-29BF71727D92}" destId="{0EE7C80B-F9CB-4252-8C40-5F967A3365DD}" srcOrd="0" destOrd="0" presId="urn:microsoft.com/office/officeart/2005/8/layout/vList2"/>
    <dgm:cxn modelId="{25974933-2B56-40D6-B920-840582A8D52D}" type="presParOf" srcId="{6EDE4090-0E86-4D0F-B354-72F2A433AB7F}" destId="{E14F6386-1D63-4EAC-B736-0C8D68E50A26}" srcOrd="0" destOrd="0" presId="urn:microsoft.com/office/officeart/2005/8/layout/vList2"/>
    <dgm:cxn modelId="{A74905B6-E361-4A46-B06A-F84EE01B0D9F}" type="presParOf" srcId="{6EDE4090-0E86-4D0F-B354-72F2A433AB7F}" destId="{3E9DF569-A839-4605-B72A-2540A2E54A7A}" srcOrd="1" destOrd="0" presId="urn:microsoft.com/office/officeart/2005/8/layout/vList2"/>
    <dgm:cxn modelId="{0399F40E-3918-4759-9005-3281581AC0B3}" type="presParOf" srcId="{6EDE4090-0E86-4D0F-B354-72F2A433AB7F}" destId="{0EE7C80B-F9CB-4252-8C40-5F967A3365DD}" srcOrd="2" destOrd="0" presId="urn:microsoft.com/office/officeart/2005/8/layout/vList2"/>
    <dgm:cxn modelId="{DD3046C6-3893-4EB8-8CB8-12528A95FE03}" type="presParOf" srcId="{6EDE4090-0E86-4D0F-B354-72F2A433AB7F}" destId="{C9E0FBF9-EAEF-4D3A-AED5-52C0F0052FBD}" srcOrd="3" destOrd="0" presId="urn:microsoft.com/office/officeart/2005/8/layout/vList2"/>
    <dgm:cxn modelId="{C335E3AE-B14F-49E0-B16A-F7CB9DBA3C36}" type="presParOf" srcId="{6EDE4090-0E86-4D0F-B354-72F2A433AB7F}" destId="{ED95B3BB-A3CF-4AC2-986F-9234516E0591}" srcOrd="4" destOrd="0" presId="urn:microsoft.com/office/officeart/2005/8/layout/vList2"/>
    <dgm:cxn modelId="{8BD9CCA5-CC5C-4409-A41E-83F368EE4FF4}" type="presParOf" srcId="{6EDE4090-0E86-4D0F-B354-72F2A433AB7F}" destId="{530D0FE9-E448-455B-AF97-16519B0B6F06}" srcOrd="5" destOrd="0" presId="urn:microsoft.com/office/officeart/2005/8/layout/vList2"/>
    <dgm:cxn modelId="{AD378758-BC39-4AAF-8B91-79A3667C6978}" type="presParOf" srcId="{6EDE4090-0E86-4D0F-B354-72F2A433AB7F}" destId="{6D66F073-1EDE-47B6-9815-DAA2C945318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61EB99-B390-44CE-A05B-B66AC229D45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nb-NO"/>
        </a:p>
      </dgm:t>
    </dgm:pt>
    <dgm:pt modelId="{D9E2D97F-969B-4B8D-A64C-DB7E80397B4A}">
      <dgm:prSet/>
      <dgm:spPr/>
      <dgm:t>
        <a:bodyPr/>
        <a:lstStyle/>
        <a:p>
          <a:pPr rtl="0"/>
          <a:r>
            <a:rPr lang="nb-NO" smtClean="0"/>
            <a:t>Viktig for læringsutbyttet</a:t>
          </a:r>
          <a:endParaRPr lang="nb-NO"/>
        </a:p>
      </dgm:t>
    </dgm:pt>
    <dgm:pt modelId="{110EF0CE-48D7-413B-B30E-AB7CE413E9CD}" type="parTrans" cxnId="{291EF608-EED3-487C-B530-0008EDD96BEB}">
      <dgm:prSet/>
      <dgm:spPr/>
      <dgm:t>
        <a:bodyPr/>
        <a:lstStyle/>
        <a:p>
          <a:endParaRPr lang="nb-NO"/>
        </a:p>
      </dgm:t>
    </dgm:pt>
    <dgm:pt modelId="{18E76D31-FD8E-4A92-B95C-4AB6CB4BF062}" type="sibTrans" cxnId="{291EF608-EED3-487C-B530-0008EDD96BEB}">
      <dgm:prSet/>
      <dgm:spPr/>
      <dgm:t>
        <a:bodyPr/>
        <a:lstStyle/>
        <a:p>
          <a:endParaRPr lang="nb-NO"/>
        </a:p>
      </dgm:t>
    </dgm:pt>
    <dgm:pt modelId="{E55B122D-0122-43D3-99F6-1E3A70A946B1}">
      <dgm:prSet/>
      <dgm:spPr/>
      <dgm:t>
        <a:bodyPr/>
        <a:lstStyle/>
        <a:p>
          <a:pPr rtl="0"/>
          <a:r>
            <a:rPr lang="nb-NO" smtClean="0"/>
            <a:t>Gir elevene muligheter å dele ideer og klargjøre forståelser.</a:t>
          </a:r>
          <a:endParaRPr lang="nb-NO"/>
        </a:p>
      </dgm:t>
    </dgm:pt>
    <dgm:pt modelId="{6511405D-A4A7-46AF-9DF8-D450F92EECB4}" type="parTrans" cxnId="{1784DF32-49F2-4711-836D-547A17196058}">
      <dgm:prSet/>
      <dgm:spPr/>
      <dgm:t>
        <a:bodyPr/>
        <a:lstStyle/>
        <a:p>
          <a:endParaRPr lang="nb-NO"/>
        </a:p>
      </dgm:t>
    </dgm:pt>
    <dgm:pt modelId="{9AEE3319-D2F6-45F2-9FC0-85AB7F4451B8}" type="sibTrans" cxnId="{1784DF32-49F2-4711-836D-547A17196058}">
      <dgm:prSet/>
      <dgm:spPr/>
      <dgm:t>
        <a:bodyPr/>
        <a:lstStyle/>
        <a:p>
          <a:endParaRPr lang="nb-NO"/>
        </a:p>
      </dgm:t>
    </dgm:pt>
    <dgm:pt modelId="{54329A12-A03B-41F1-98E0-2134077FFCE6}">
      <dgm:prSet/>
      <dgm:spPr/>
      <dgm:t>
        <a:bodyPr/>
        <a:lstStyle/>
        <a:p>
          <a:pPr rtl="0"/>
          <a:r>
            <a:rPr lang="nb-NO" smtClean="0"/>
            <a:t>Utvikle et språk for å uttrykke matematiske ideer og lære å se ting fra andre perspektiver. </a:t>
          </a:r>
          <a:endParaRPr lang="nb-NO"/>
        </a:p>
      </dgm:t>
    </dgm:pt>
    <dgm:pt modelId="{DFF30C4C-C85F-4E67-8CB9-6F339D747B5A}" type="parTrans" cxnId="{5B9EDAA5-C593-46D1-A8B3-DA416140F82C}">
      <dgm:prSet/>
      <dgm:spPr/>
      <dgm:t>
        <a:bodyPr/>
        <a:lstStyle/>
        <a:p>
          <a:endParaRPr lang="nb-NO"/>
        </a:p>
      </dgm:t>
    </dgm:pt>
    <dgm:pt modelId="{D10721D1-001D-4BA7-9BC8-A6E3CC98B10F}" type="sibTrans" cxnId="{5B9EDAA5-C593-46D1-A8B3-DA416140F82C}">
      <dgm:prSet/>
      <dgm:spPr/>
      <dgm:t>
        <a:bodyPr/>
        <a:lstStyle/>
        <a:p>
          <a:endParaRPr lang="nb-NO"/>
        </a:p>
      </dgm:t>
    </dgm:pt>
    <dgm:pt modelId="{6D4F72F7-619F-4DB3-85EE-D18C4C52FC4E}" type="pres">
      <dgm:prSet presAssocID="{1661EB99-B390-44CE-A05B-B66AC229D45C}" presName="linear" presStyleCnt="0">
        <dgm:presLayoutVars>
          <dgm:animLvl val="lvl"/>
          <dgm:resizeHandles val="exact"/>
        </dgm:presLayoutVars>
      </dgm:prSet>
      <dgm:spPr/>
    </dgm:pt>
    <dgm:pt modelId="{9D772130-8B16-4F23-BE0F-AC6E366B2984}" type="pres">
      <dgm:prSet presAssocID="{D9E2D97F-969B-4B8D-A64C-DB7E80397B4A}" presName="parentText" presStyleLbl="node1" presStyleIdx="0" presStyleCnt="3">
        <dgm:presLayoutVars>
          <dgm:chMax val="0"/>
          <dgm:bulletEnabled val="1"/>
        </dgm:presLayoutVars>
      </dgm:prSet>
      <dgm:spPr/>
    </dgm:pt>
    <dgm:pt modelId="{F10FF123-F810-4E47-812F-9A788FC31729}" type="pres">
      <dgm:prSet presAssocID="{18E76D31-FD8E-4A92-B95C-4AB6CB4BF062}" presName="spacer" presStyleCnt="0"/>
      <dgm:spPr/>
    </dgm:pt>
    <dgm:pt modelId="{F07C6C78-743E-4D52-8D6A-E9974FA74EC8}" type="pres">
      <dgm:prSet presAssocID="{E55B122D-0122-43D3-99F6-1E3A70A946B1}" presName="parentText" presStyleLbl="node1" presStyleIdx="1" presStyleCnt="3">
        <dgm:presLayoutVars>
          <dgm:chMax val="0"/>
          <dgm:bulletEnabled val="1"/>
        </dgm:presLayoutVars>
      </dgm:prSet>
      <dgm:spPr/>
    </dgm:pt>
    <dgm:pt modelId="{61A0A25A-0738-471F-8B74-919397FB2D09}" type="pres">
      <dgm:prSet presAssocID="{9AEE3319-D2F6-45F2-9FC0-85AB7F4451B8}" presName="spacer" presStyleCnt="0"/>
      <dgm:spPr/>
    </dgm:pt>
    <dgm:pt modelId="{D91270F6-FC7F-4E52-92B9-89BF8233350F}" type="pres">
      <dgm:prSet presAssocID="{54329A12-A03B-41F1-98E0-2134077FFCE6}" presName="parentText" presStyleLbl="node1" presStyleIdx="2" presStyleCnt="3">
        <dgm:presLayoutVars>
          <dgm:chMax val="0"/>
          <dgm:bulletEnabled val="1"/>
        </dgm:presLayoutVars>
      </dgm:prSet>
      <dgm:spPr/>
    </dgm:pt>
  </dgm:ptLst>
  <dgm:cxnLst>
    <dgm:cxn modelId="{291EF608-EED3-487C-B530-0008EDD96BEB}" srcId="{1661EB99-B390-44CE-A05B-B66AC229D45C}" destId="{D9E2D97F-969B-4B8D-A64C-DB7E80397B4A}" srcOrd="0" destOrd="0" parTransId="{110EF0CE-48D7-413B-B30E-AB7CE413E9CD}" sibTransId="{18E76D31-FD8E-4A92-B95C-4AB6CB4BF062}"/>
    <dgm:cxn modelId="{58E59E4C-B472-4C34-A460-E7748AEF9097}" type="presOf" srcId="{D9E2D97F-969B-4B8D-A64C-DB7E80397B4A}" destId="{9D772130-8B16-4F23-BE0F-AC6E366B2984}" srcOrd="0" destOrd="0" presId="urn:microsoft.com/office/officeart/2005/8/layout/vList2"/>
    <dgm:cxn modelId="{5B9EDAA5-C593-46D1-A8B3-DA416140F82C}" srcId="{1661EB99-B390-44CE-A05B-B66AC229D45C}" destId="{54329A12-A03B-41F1-98E0-2134077FFCE6}" srcOrd="2" destOrd="0" parTransId="{DFF30C4C-C85F-4E67-8CB9-6F339D747B5A}" sibTransId="{D10721D1-001D-4BA7-9BC8-A6E3CC98B10F}"/>
    <dgm:cxn modelId="{120CCD5C-D8E2-4101-B37E-46E4048282DC}" type="presOf" srcId="{E55B122D-0122-43D3-99F6-1E3A70A946B1}" destId="{F07C6C78-743E-4D52-8D6A-E9974FA74EC8}" srcOrd="0" destOrd="0" presId="urn:microsoft.com/office/officeart/2005/8/layout/vList2"/>
    <dgm:cxn modelId="{316A7E63-E79B-42F3-95DC-072F3423571B}" type="presOf" srcId="{1661EB99-B390-44CE-A05B-B66AC229D45C}" destId="{6D4F72F7-619F-4DB3-85EE-D18C4C52FC4E}" srcOrd="0" destOrd="0" presId="urn:microsoft.com/office/officeart/2005/8/layout/vList2"/>
    <dgm:cxn modelId="{1784DF32-49F2-4711-836D-547A17196058}" srcId="{1661EB99-B390-44CE-A05B-B66AC229D45C}" destId="{E55B122D-0122-43D3-99F6-1E3A70A946B1}" srcOrd="1" destOrd="0" parTransId="{6511405D-A4A7-46AF-9DF8-D450F92EECB4}" sibTransId="{9AEE3319-D2F6-45F2-9FC0-85AB7F4451B8}"/>
    <dgm:cxn modelId="{E14F8395-5FFB-4C1E-9CB6-C904151F3D3E}" type="presOf" srcId="{54329A12-A03B-41F1-98E0-2134077FFCE6}" destId="{D91270F6-FC7F-4E52-92B9-89BF8233350F}" srcOrd="0" destOrd="0" presId="urn:microsoft.com/office/officeart/2005/8/layout/vList2"/>
    <dgm:cxn modelId="{0ED58CD8-E9D7-473E-B54D-B89137BBE014}" type="presParOf" srcId="{6D4F72F7-619F-4DB3-85EE-D18C4C52FC4E}" destId="{9D772130-8B16-4F23-BE0F-AC6E366B2984}" srcOrd="0" destOrd="0" presId="urn:microsoft.com/office/officeart/2005/8/layout/vList2"/>
    <dgm:cxn modelId="{268A8842-4774-4296-8825-8853022DCA3D}" type="presParOf" srcId="{6D4F72F7-619F-4DB3-85EE-D18C4C52FC4E}" destId="{F10FF123-F810-4E47-812F-9A788FC31729}" srcOrd="1" destOrd="0" presId="urn:microsoft.com/office/officeart/2005/8/layout/vList2"/>
    <dgm:cxn modelId="{E2C3F654-C451-45BA-B93B-B023F0B497F1}" type="presParOf" srcId="{6D4F72F7-619F-4DB3-85EE-D18C4C52FC4E}" destId="{F07C6C78-743E-4D52-8D6A-E9974FA74EC8}" srcOrd="2" destOrd="0" presId="urn:microsoft.com/office/officeart/2005/8/layout/vList2"/>
    <dgm:cxn modelId="{7DFD16FB-DD04-475C-BFE7-D98C6854B681}" type="presParOf" srcId="{6D4F72F7-619F-4DB3-85EE-D18C4C52FC4E}" destId="{61A0A25A-0738-471F-8B74-919397FB2D09}" srcOrd="3" destOrd="0" presId="urn:microsoft.com/office/officeart/2005/8/layout/vList2"/>
    <dgm:cxn modelId="{304A97C5-B06F-4EA7-9613-893144D61F2E}" type="presParOf" srcId="{6D4F72F7-619F-4DB3-85EE-D18C4C52FC4E}" destId="{D91270F6-FC7F-4E52-92B9-89BF8233350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BE5935-CD3F-482E-AB9C-C43348D9690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nb-NO"/>
        </a:p>
      </dgm:t>
    </dgm:pt>
    <dgm:pt modelId="{20B0A836-BEBB-4FE4-AE6C-24C6A834A13D}">
      <dgm:prSet/>
      <dgm:spPr/>
      <dgm:t>
        <a:bodyPr/>
        <a:lstStyle/>
        <a:p>
          <a:pPr rtl="0"/>
          <a:r>
            <a:rPr lang="nb-NO" smtClean="0"/>
            <a:t>Forutse problemer og løsninger</a:t>
          </a:r>
          <a:endParaRPr lang="nb-NO"/>
        </a:p>
      </dgm:t>
    </dgm:pt>
    <dgm:pt modelId="{59A2AE20-ADDA-49AB-B67E-25BB355B460C}" type="parTrans" cxnId="{1FD72735-FF29-44D6-A2E7-8069DACEE88C}">
      <dgm:prSet/>
      <dgm:spPr/>
      <dgm:t>
        <a:bodyPr/>
        <a:lstStyle/>
        <a:p>
          <a:endParaRPr lang="nb-NO"/>
        </a:p>
      </dgm:t>
    </dgm:pt>
    <dgm:pt modelId="{5B0AB353-DA4E-4CB7-9C22-9D3205977380}" type="sibTrans" cxnId="{1FD72735-FF29-44D6-A2E7-8069DACEE88C}">
      <dgm:prSet/>
      <dgm:spPr/>
      <dgm:t>
        <a:bodyPr/>
        <a:lstStyle/>
        <a:p>
          <a:endParaRPr lang="nb-NO"/>
        </a:p>
      </dgm:t>
    </dgm:pt>
    <dgm:pt modelId="{E7F8C325-995C-4545-9E11-3427FA0F8BF4}">
      <dgm:prSet/>
      <dgm:spPr/>
      <dgm:t>
        <a:bodyPr/>
        <a:lstStyle/>
        <a:p>
          <a:pPr rtl="0"/>
          <a:r>
            <a:rPr lang="nb-NO" smtClean="0"/>
            <a:t>Tid til å streve </a:t>
          </a:r>
          <a:endParaRPr lang="nb-NO"/>
        </a:p>
      </dgm:t>
    </dgm:pt>
    <dgm:pt modelId="{64E8D348-C570-493B-BB38-E2F9C37E9E21}" type="parTrans" cxnId="{EB4575D5-DF51-4784-8943-D7B766595C58}">
      <dgm:prSet/>
      <dgm:spPr/>
      <dgm:t>
        <a:bodyPr/>
        <a:lstStyle/>
        <a:p>
          <a:endParaRPr lang="nb-NO"/>
        </a:p>
      </dgm:t>
    </dgm:pt>
    <dgm:pt modelId="{686CFEF9-A5CB-4947-A23C-5E1EE2547D73}" type="sibTrans" cxnId="{EB4575D5-DF51-4784-8943-D7B766595C58}">
      <dgm:prSet/>
      <dgm:spPr/>
      <dgm:t>
        <a:bodyPr/>
        <a:lstStyle/>
        <a:p>
          <a:endParaRPr lang="nb-NO"/>
        </a:p>
      </dgm:t>
    </dgm:pt>
    <dgm:pt modelId="{70A0B47D-45D7-458D-A2C5-14A7605F6D25}">
      <dgm:prSet/>
      <dgm:spPr/>
      <dgm:t>
        <a:bodyPr/>
        <a:lstStyle/>
        <a:p>
          <a:pPr rtl="0"/>
          <a:r>
            <a:rPr lang="nb-NO" smtClean="0"/>
            <a:t>Hjelpe elevene til å innse at forvirring og feil er en naturlig del av læring</a:t>
          </a:r>
          <a:endParaRPr lang="nb-NO"/>
        </a:p>
      </dgm:t>
    </dgm:pt>
    <dgm:pt modelId="{049A8A63-6AB2-4D75-ADBF-A8BF33DEE238}" type="parTrans" cxnId="{D5FF7AAF-EA27-4548-A30E-5C21C8BC1744}">
      <dgm:prSet/>
      <dgm:spPr/>
      <dgm:t>
        <a:bodyPr/>
        <a:lstStyle/>
        <a:p>
          <a:endParaRPr lang="nb-NO"/>
        </a:p>
      </dgm:t>
    </dgm:pt>
    <dgm:pt modelId="{F08BE957-F925-44A5-9FA4-081AC881AF0C}" type="sibTrans" cxnId="{D5FF7AAF-EA27-4548-A30E-5C21C8BC1744}">
      <dgm:prSet/>
      <dgm:spPr/>
      <dgm:t>
        <a:bodyPr/>
        <a:lstStyle/>
        <a:p>
          <a:endParaRPr lang="nb-NO"/>
        </a:p>
      </dgm:t>
    </dgm:pt>
    <dgm:pt modelId="{0E0CC7A7-D93C-42AE-B9DF-3D5C18D6D1AB}">
      <dgm:prSet/>
      <dgm:spPr/>
      <dgm:t>
        <a:bodyPr/>
        <a:lstStyle/>
        <a:p>
          <a:pPr rtl="0"/>
          <a:r>
            <a:rPr lang="nb-NO" smtClean="0"/>
            <a:t>Elevene må læres opp til å være utholdende og utforskende </a:t>
          </a:r>
          <a:endParaRPr lang="nb-NO"/>
        </a:p>
      </dgm:t>
    </dgm:pt>
    <dgm:pt modelId="{634E2046-97D8-4395-A27A-E35BB3FCB51D}" type="parTrans" cxnId="{5FFD061C-3491-426C-B6C8-D01FA545D7D5}">
      <dgm:prSet/>
      <dgm:spPr/>
      <dgm:t>
        <a:bodyPr/>
        <a:lstStyle/>
        <a:p>
          <a:endParaRPr lang="nb-NO"/>
        </a:p>
      </dgm:t>
    </dgm:pt>
    <dgm:pt modelId="{F48807A1-DACF-4731-97B1-8C07FE2038E9}" type="sibTrans" cxnId="{5FFD061C-3491-426C-B6C8-D01FA545D7D5}">
      <dgm:prSet/>
      <dgm:spPr/>
      <dgm:t>
        <a:bodyPr/>
        <a:lstStyle/>
        <a:p>
          <a:endParaRPr lang="nb-NO"/>
        </a:p>
      </dgm:t>
    </dgm:pt>
    <dgm:pt modelId="{6DCDAB6B-57A8-44A7-A6BF-B788C7786A28}" type="pres">
      <dgm:prSet presAssocID="{7CBE5935-CD3F-482E-AB9C-C43348D9690B}" presName="linear" presStyleCnt="0">
        <dgm:presLayoutVars>
          <dgm:animLvl val="lvl"/>
          <dgm:resizeHandles val="exact"/>
        </dgm:presLayoutVars>
      </dgm:prSet>
      <dgm:spPr/>
    </dgm:pt>
    <dgm:pt modelId="{D63CCA8F-E0C2-4BBC-81D7-51E25CAADD4C}" type="pres">
      <dgm:prSet presAssocID="{20B0A836-BEBB-4FE4-AE6C-24C6A834A13D}" presName="parentText" presStyleLbl="node1" presStyleIdx="0" presStyleCnt="4">
        <dgm:presLayoutVars>
          <dgm:chMax val="0"/>
          <dgm:bulletEnabled val="1"/>
        </dgm:presLayoutVars>
      </dgm:prSet>
      <dgm:spPr/>
    </dgm:pt>
    <dgm:pt modelId="{E2B206BE-8019-4001-B64E-46B4FF015526}" type="pres">
      <dgm:prSet presAssocID="{5B0AB353-DA4E-4CB7-9C22-9D3205977380}" presName="spacer" presStyleCnt="0"/>
      <dgm:spPr/>
    </dgm:pt>
    <dgm:pt modelId="{9A50158B-6614-4052-A414-469A83661743}" type="pres">
      <dgm:prSet presAssocID="{E7F8C325-995C-4545-9E11-3427FA0F8BF4}" presName="parentText" presStyleLbl="node1" presStyleIdx="1" presStyleCnt="4">
        <dgm:presLayoutVars>
          <dgm:chMax val="0"/>
          <dgm:bulletEnabled val="1"/>
        </dgm:presLayoutVars>
      </dgm:prSet>
      <dgm:spPr/>
    </dgm:pt>
    <dgm:pt modelId="{02138185-78AA-4E88-A52C-0566EC0C78FA}" type="pres">
      <dgm:prSet presAssocID="{686CFEF9-A5CB-4947-A23C-5E1EE2547D73}" presName="spacer" presStyleCnt="0"/>
      <dgm:spPr/>
    </dgm:pt>
    <dgm:pt modelId="{DF5C2066-BB1F-42D2-8B98-D0FD96FCD5E3}" type="pres">
      <dgm:prSet presAssocID="{70A0B47D-45D7-458D-A2C5-14A7605F6D25}" presName="parentText" presStyleLbl="node1" presStyleIdx="2" presStyleCnt="4">
        <dgm:presLayoutVars>
          <dgm:chMax val="0"/>
          <dgm:bulletEnabled val="1"/>
        </dgm:presLayoutVars>
      </dgm:prSet>
      <dgm:spPr/>
    </dgm:pt>
    <dgm:pt modelId="{0C6477E6-D81F-4395-8A08-F542E31373AC}" type="pres">
      <dgm:prSet presAssocID="{F08BE957-F925-44A5-9FA4-081AC881AF0C}" presName="spacer" presStyleCnt="0"/>
      <dgm:spPr/>
    </dgm:pt>
    <dgm:pt modelId="{AD5D818E-E9BD-4ABA-A955-A00C172F6B97}" type="pres">
      <dgm:prSet presAssocID="{0E0CC7A7-D93C-42AE-B9DF-3D5C18D6D1AB}" presName="parentText" presStyleLbl="node1" presStyleIdx="3" presStyleCnt="4">
        <dgm:presLayoutVars>
          <dgm:chMax val="0"/>
          <dgm:bulletEnabled val="1"/>
        </dgm:presLayoutVars>
      </dgm:prSet>
      <dgm:spPr/>
    </dgm:pt>
  </dgm:ptLst>
  <dgm:cxnLst>
    <dgm:cxn modelId="{B098E6D8-A39A-4276-B1B8-596D52C0186D}" type="presOf" srcId="{70A0B47D-45D7-458D-A2C5-14A7605F6D25}" destId="{DF5C2066-BB1F-42D2-8B98-D0FD96FCD5E3}" srcOrd="0" destOrd="0" presId="urn:microsoft.com/office/officeart/2005/8/layout/vList2"/>
    <dgm:cxn modelId="{3C6B143E-9B00-4321-8FC4-95E0C5AB7D18}" type="presOf" srcId="{E7F8C325-995C-4545-9E11-3427FA0F8BF4}" destId="{9A50158B-6614-4052-A414-469A83661743}" srcOrd="0" destOrd="0" presId="urn:microsoft.com/office/officeart/2005/8/layout/vList2"/>
    <dgm:cxn modelId="{67218E66-3A3B-44C2-BD9A-ECEB1BCD4108}" type="presOf" srcId="{7CBE5935-CD3F-482E-AB9C-C43348D9690B}" destId="{6DCDAB6B-57A8-44A7-A6BF-B788C7786A28}" srcOrd="0" destOrd="0" presId="urn:microsoft.com/office/officeart/2005/8/layout/vList2"/>
    <dgm:cxn modelId="{5FFD061C-3491-426C-B6C8-D01FA545D7D5}" srcId="{7CBE5935-CD3F-482E-AB9C-C43348D9690B}" destId="{0E0CC7A7-D93C-42AE-B9DF-3D5C18D6D1AB}" srcOrd="3" destOrd="0" parTransId="{634E2046-97D8-4395-A27A-E35BB3FCB51D}" sibTransId="{F48807A1-DACF-4731-97B1-8C07FE2038E9}"/>
    <dgm:cxn modelId="{D9201BCE-887E-478C-A3D7-6FD2D3EF0096}" type="presOf" srcId="{20B0A836-BEBB-4FE4-AE6C-24C6A834A13D}" destId="{D63CCA8F-E0C2-4BBC-81D7-51E25CAADD4C}" srcOrd="0" destOrd="0" presId="urn:microsoft.com/office/officeart/2005/8/layout/vList2"/>
    <dgm:cxn modelId="{D5FF7AAF-EA27-4548-A30E-5C21C8BC1744}" srcId="{7CBE5935-CD3F-482E-AB9C-C43348D9690B}" destId="{70A0B47D-45D7-458D-A2C5-14A7605F6D25}" srcOrd="2" destOrd="0" parTransId="{049A8A63-6AB2-4D75-ADBF-A8BF33DEE238}" sibTransId="{F08BE957-F925-44A5-9FA4-081AC881AF0C}"/>
    <dgm:cxn modelId="{EB4575D5-DF51-4784-8943-D7B766595C58}" srcId="{7CBE5935-CD3F-482E-AB9C-C43348D9690B}" destId="{E7F8C325-995C-4545-9E11-3427FA0F8BF4}" srcOrd="1" destOrd="0" parTransId="{64E8D348-C570-493B-BB38-E2F9C37E9E21}" sibTransId="{686CFEF9-A5CB-4947-A23C-5E1EE2547D73}"/>
    <dgm:cxn modelId="{7BE1288D-D580-4BFD-A461-D805330909B6}" type="presOf" srcId="{0E0CC7A7-D93C-42AE-B9DF-3D5C18D6D1AB}" destId="{AD5D818E-E9BD-4ABA-A955-A00C172F6B97}" srcOrd="0" destOrd="0" presId="urn:microsoft.com/office/officeart/2005/8/layout/vList2"/>
    <dgm:cxn modelId="{1FD72735-FF29-44D6-A2E7-8069DACEE88C}" srcId="{7CBE5935-CD3F-482E-AB9C-C43348D9690B}" destId="{20B0A836-BEBB-4FE4-AE6C-24C6A834A13D}" srcOrd="0" destOrd="0" parTransId="{59A2AE20-ADDA-49AB-B67E-25BB355B460C}" sibTransId="{5B0AB353-DA4E-4CB7-9C22-9D3205977380}"/>
    <dgm:cxn modelId="{4C932044-E507-41D3-A2DF-D28C96C5BF9E}" type="presParOf" srcId="{6DCDAB6B-57A8-44A7-A6BF-B788C7786A28}" destId="{D63CCA8F-E0C2-4BBC-81D7-51E25CAADD4C}" srcOrd="0" destOrd="0" presId="urn:microsoft.com/office/officeart/2005/8/layout/vList2"/>
    <dgm:cxn modelId="{44C55FAE-8FD4-4D13-A1C3-763590DFE885}" type="presParOf" srcId="{6DCDAB6B-57A8-44A7-A6BF-B788C7786A28}" destId="{E2B206BE-8019-4001-B64E-46B4FF015526}" srcOrd="1" destOrd="0" presId="urn:microsoft.com/office/officeart/2005/8/layout/vList2"/>
    <dgm:cxn modelId="{FAA628AD-1149-4353-93E8-D45F9A2029E6}" type="presParOf" srcId="{6DCDAB6B-57A8-44A7-A6BF-B788C7786A28}" destId="{9A50158B-6614-4052-A414-469A83661743}" srcOrd="2" destOrd="0" presId="urn:microsoft.com/office/officeart/2005/8/layout/vList2"/>
    <dgm:cxn modelId="{68F93294-B02E-472B-A76B-E867EFC17E34}" type="presParOf" srcId="{6DCDAB6B-57A8-44A7-A6BF-B788C7786A28}" destId="{02138185-78AA-4E88-A52C-0566EC0C78FA}" srcOrd="3" destOrd="0" presId="urn:microsoft.com/office/officeart/2005/8/layout/vList2"/>
    <dgm:cxn modelId="{3212DCBA-B0E4-413C-8A56-6E9FFD255FC6}" type="presParOf" srcId="{6DCDAB6B-57A8-44A7-A6BF-B788C7786A28}" destId="{DF5C2066-BB1F-42D2-8B98-D0FD96FCD5E3}" srcOrd="4" destOrd="0" presId="urn:microsoft.com/office/officeart/2005/8/layout/vList2"/>
    <dgm:cxn modelId="{CC545A24-942A-47D7-8E42-4C7DFCD744AB}" type="presParOf" srcId="{6DCDAB6B-57A8-44A7-A6BF-B788C7786A28}" destId="{0C6477E6-D81F-4395-8A08-F542E31373AC}" srcOrd="5" destOrd="0" presId="urn:microsoft.com/office/officeart/2005/8/layout/vList2"/>
    <dgm:cxn modelId="{0A808BD1-CD3C-4D9B-B0A5-D32F147D948C}" type="presParOf" srcId="{6DCDAB6B-57A8-44A7-A6BF-B788C7786A28}" destId="{AD5D818E-E9BD-4ABA-A955-A00C172F6B9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FFB114-A114-424A-923C-85E6F772291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nb-NO"/>
        </a:p>
      </dgm:t>
    </dgm:pt>
    <dgm:pt modelId="{1C081284-4049-4008-95C4-BB6D15A115C9}">
      <dgm:prSet/>
      <dgm:spPr/>
      <dgm:t>
        <a:bodyPr/>
        <a:lstStyle/>
        <a:p>
          <a:pPr rtl="0"/>
          <a:r>
            <a:rPr lang="nb-NO" smtClean="0"/>
            <a:t>SMIL-undersøkelsen</a:t>
          </a:r>
          <a:endParaRPr lang="nb-NO"/>
        </a:p>
      </dgm:t>
    </dgm:pt>
    <dgm:pt modelId="{6E4E991C-F3FD-4143-9257-39B5C98C7C6F}" type="parTrans" cxnId="{D5BF3666-642D-4B18-A0DC-9D6AB012C8CE}">
      <dgm:prSet/>
      <dgm:spPr/>
      <dgm:t>
        <a:bodyPr/>
        <a:lstStyle/>
        <a:p>
          <a:endParaRPr lang="nb-NO"/>
        </a:p>
      </dgm:t>
    </dgm:pt>
    <dgm:pt modelId="{523E93FE-1D51-4589-8151-2501F250C10C}" type="sibTrans" cxnId="{D5BF3666-642D-4B18-A0DC-9D6AB012C8CE}">
      <dgm:prSet/>
      <dgm:spPr/>
      <dgm:t>
        <a:bodyPr/>
        <a:lstStyle/>
        <a:p>
          <a:endParaRPr lang="nb-NO"/>
        </a:p>
      </dgm:t>
    </dgm:pt>
    <dgm:pt modelId="{4C48467B-7991-4A9B-8A9C-773F41E95317}">
      <dgm:prSet/>
      <dgm:spPr/>
      <dgm:t>
        <a:bodyPr/>
        <a:lstStyle/>
        <a:p>
          <a:pPr rtl="0"/>
          <a:r>
            <a:rPr lang="nb-NO" smtClean="0"/>
            <a:t>Hvilken sammenheng er det mellom IKT-bruk og læringsutbytte i den videregående skolen?</a:t>
          </a:r>
          <a:endParaRPr lang="nb-NO"/>
        </a:p>
      </dgm:t>
    </dgm:pt>
    <dgm:pt modelId="{599BA947-0E9E-4F53-A5C7-C0605A567A78}" type="parTrans" cxnId="{BDE81ADC-02D7-4C2C-ABE9-4DC5F02206BE}">
      <dgm:prSet/>
      <dgm:spPr/>
      <dgm:t>
        <a:bodyPr/>
        <a:lstStyle/>
        <a:p>
          <a:endParaRPr lang="nb-NO"/>
        </a:p>
      </dgm:t>
    </dgm:pt>
    <dgm:pt modelId="{16B74710-3632-403A-98B2-6643ABD6F1D7}" type="sibTrans" cxnId="{BDE81ADC-02D7-4C2C-ABE9-4DC5F02206BE}">
      <dgm:prSet/>
      <dgm:spPr/>
      <dgm:t>
        <a:bodyPr/>
        <a:lstStyle/>
        <a:p>
          <a:endParaRPr lang="nb-NO"/>
        </a:p>
      </dgm:t>
    </dgm:pt>
    <dgm:pt modelId="{E382538E-1045-409C-9887-5C56A6778C9D}" type="pres">
      <dgm:prSet presAssocID="{B5FFB114-A114-424A-923C-85E6F7722913}" presName="linear" presStyleCnt="0">
        <dgm:presLayoutVars>
          <dgm:animLvl val="lvl"/>
          <dgm:resizeHandles val="exact"/>
        </dgm:presLayoutVars>
      </dgm:prSet>
      <dgm:spPr/>
    </dgm:pt>
    <dgm:pt modelId="{67DEBB6B-7C98-4BC2-8BB6-C10897D5F8E6}" type="pres">
      <dgm:prSet presAssocID="{1C081284-4049-4008-95C4-BB6D15A115C9}" presName="parentText" presStyleLbl="node1" presStyleIdx="0" presStyleCnt="1">
        <dgm:presLayoutVars>
          <dgm:chMax val="0"/>
          <dgm:bulletEnabled val="1"/>
        </dgm:presLayoutVars>
      </dgm:prSet>
      <dgm:spPr/>
    </dgm:pt>
    <dgm:pt modelId="{E656EBE4-2971-4659-9CA0-197C1624B9C7}" type="pres">
      <dgm:prSet presAssocID="{1C081284-4049-4008-95C4-BB6D15A115C9}" presName="childText" presStyleLbl="revTx" presStyleIdx="0" presStyleCnt="1">
        <dgm:presLayoutVars>
          <dgm:bulletEnabled val="1"/>
        </dgm:presLayoutVars>
      </dgm:prSet>
      <dgm:spPr/>
    </dgm:pt>
  </dgm:ptLst>
  <dgm:cxnLst>
    <dgm:cxn modelId="{D5BF3666-642D-4B18-A0DC-9D6AB012C8CE}" srcId="{B5FFB114-A114-424A-923C-85E6F7722913}" destId="{1C081284-4049-4008-95C4-BB6D15A115C9}" srcOrd="0" destOrd="0" parTransId="{6E4E991C-F3FD-4143-9257-39B5C98C7C6F}" sibTransId="{523E93FE-1D51-4589-8151-2501F250C10C}"/>
    <dgm:cxn modelId="{DC21E735-A019-4A8C-9E30-F74E54EEF92A}" type="presOf" srcId="{4C48467B-7991-4A9B-8A9C-773F41E95317}" destId="{E656EBE4-2971-4659-9CA0-197C1624B9C7}" srcOrd="0" destOrd="0" presId="urn:microsoft.com/office/officeart/2005/8/layout/vList2"/>
    <dgm:cxn modelId="{BDE81ADC-02D7-4C2C-ABE9-4DC5F02206BE}" srcId="{1C081284-4049-4008-95C4-BB6D15A115C9}" destId="{4C48467B-7991-4A9B-8A9C-773F41E95317}" srcOrd="0" destOrd="0" parTransId="{599BA947-0E9E-4F53-A5C7-C0605A567A78}" sibTransId="{16B74710-3632-403A-98B2-6643ABD6F1D7}"/>
    <dgm:cxn modelId="{3E0B3884-8815-43DB-AED2-96211577D95F}" type="presOf" srcId="{B5FFB114-A114-424A-923C-85E6F7722913}" destId="{E382538E-1045-409C-9887-5C56A6778C9D}" srcOrd="0" destOrd="0" presId="urn:microsoft.com/office/officeart/2005/8/layout/vList2"/>
    <dgm:cxn modelId="{4AD34E0A-B037-4D05-8396-4F8370717DC0}" type="presOf" srcId="{1C081284-4049-4008-95C4-BB6D15A115C9}" destId="{67DEBB6B-7C98-4BC2-8BB6-C10897D5F8E6}" srcOrd="0" destOrd="0" presId="urn:microsoft.com/office/officeart/2005/8/layout/vList2"/>
    <dgm:cxn modelId="{BDF04EEC-DB82-4EFC-A910-E0482A09F6B5}" type="presParOf" srcId="{E382538E-1045-409C-9887-5C56A6778C9D}" destId="{67DEBB6B-7C98-4BC2-8BB6-C10897D5F8E6}" srcOrd="0" destOrd="0" presId="urn:microsoft.com/office/officeart/2005/8/layout/vList2"/>
    <dgm:cxn modelId="{862DC3EB-BCB0-43CB-9B8C-8CB21EE0D2EA}" type="presParOf" srcId="{E382538E-1045-409C-9887-5C56A6778C9D}" destId="{E656EBE4-2971-4659-9CA0-197C1624B9C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44DDA0F-35B0-4E01-AB8A-482E4D6DF8E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nb-NO"/>
        </a:p>
      </dgm:t>
    </dgm:pt>
    <dgm:pt modelId="{FACFD1F5-AEE4-4D37-AD42-95C7E67F29BC}">
      <dgm:prSet/>
      <dgm:spPr/>
      <dgm:t>
        <a:bodyPr/>
        <a:lstStyle/>
        <a:p>
          <a:pPr rtl="0"/>
          <a:r>
            <a:rPr lang="nb-NO" smtClean="0"/>
            <a:t>Sosial tilstedeværelse</a:t>
          </a:r>
          <a:endParaRPr lang="nb-NO"/>
        </a:p>
      </dgm:t>
    </dgm:pt>
    <dgm:pt modelId="{BFAF4309-AF02-4711-B382-A961EB8448A5}" type="parTrans" cxnId="{262463FE-54F5-4114-ABE4-BECDF9324B1D}">
      <dgm:prSet/>
      <dgm:spPr/>
      <dgm:t>
        <a:bodyPr/>
        <a:lstStyle/>
        <a:p>
          <a:endParaRPr lang="nb-NO"/>
        </a:p>
      </dgm:t>
    </dgm:pt>
    <dgm:pt modelId="{71F33BA5-8C90-4689-9D59-4BEA306E5CD0}" type="sibTrans" cxnId="{262463FE-54F5-4114-ABE4-BECDF9324B1D}">
      <dgm:prSet/>
      <dgm:spPr/>
      <dgm:t>
        <a:bodyPr/>
        <a:lstStyle/>
        <a:p>
          <a:endParaRPr lang="nb-NO"/>
        </a:p>
      </dgm:t>
    </dgm:pt>
    <dgm:pt modelId="{A500A10A-4D20-4526-B145-AC4D14AC19BA}">
      <dgm:prSet/>
      <dgm:spPr/>
      <dgm:t>
        <a:bodyPr/>
        <a:lstStyle/>
        <a:p>
          <a:pPr rtl="0"/>
          <a:r>
            <a:rPr lang="nb-NO" dirty="0" smtClean="0"/>
            <a:t>Synkrone møter</a:t>
          </a:r>
          <a:endParaRPr lang="nb-NO" dirty="0"/>
        </a:p>
      </dgm:t>
    </dgm:pt>
    <dgm:pt modelId="{1F834AD9-8576-42AB-B5B4-CB7698CB1109}" type="parTrans" cxnId="{AC759588-86B5-4ABA-84B9-ACBB1A84716E}">
      <dgm:prSet/>
      <dgm:spPr/>
      <dgm:t>
        <a:bodyPr/>
        <a:lstStyle/>
        <a:p>
          <a:endParaRPr lang="nb-NO"/>
        </a:p>
      </dgm:t>
    </dgm:pt>
    <dgm:pt modelId="{FF8DCC81-6625-40D4-97F6-A77A9013523E}" type="sibTrans" cxnId="{AC759588-86B5-4ABA-84B9-ACBB1A84716E}">
      <dgm:prSet/>
      <dgm:spPr/>
      <dgm:t>
        <a:bodyPr/>
        <a:lstStyle/>
        <a:p>
          <a:endParaRPr lang="nb-NO"/>
        </a:p>
      </dgm:t>
    </dgm:pt>
    <dgm:pt modelId="{FF90BA97-3AA9-4BFA-963A-93ADAC460AAB}">
      <dgm:prSet/>
      <dgm:spPr/>
      <dgm:t>
        <a:bodyPr/>
        <a:lstStyle/>
        <a:p>
          <a:pPr rtl="0"/>
          <a:r>
            <a:rPr lang="nb-NO" smtClean="0"/>
            <a:t>God klasseledelse er avgjørende for godt læringsutbytte </a:t>
          </a:r>
          <a:endParaRPr lang="nb-NO"/>
        </a:p>
      </dgm:t>
    </dgm:pt>
    <dgm:pt modelId="{21BFF107-A965-4753-988C-B3D391AFCE70}" type="parTrans" cxnId="{911D85B9-DF3B-4AD5-9D30-018B2523CFB5}">
      <dgm:prSet/>
      <dgm:spPr/>
      <dgm:t>
        <a:bodyPr/>
        <a:lstStyle/>
        <a:p>
          <a:endParaRPr lang="nb-NO"/>
        </a:p>
      </dgm:t>
    </dgm:pt>
    <dgm:pt modelId="{D7B59DE9-D4DE-464C-8C16-D03EEE776CA2}" type="sibTrans" cxnId="{911D85B9-DF3B-4AD5-9D30-018B2523CFB5}">
      <dgm:prSet/>
      <dgm:spPr/>
      <dgm:t>
        <a:bodyPr/>
        <a:lstStyle/>
        <a:p>
          <a:endParaRPr lang="nb-NO"/>
        </a:p>
      </dgm:t>
    </dgm:pt>
    <dgm:pt modelId="{FCC7DDC3-BEE8-4690-87E7-94F4455CD345}">
      <dgm:prSet/>
      <dgm:spPr/>
      <dgm:t>
        <a:bodyPr/>
        <a:lstStyle/>
        <a:p>
          <a:pPr rtl="0"/>
          <a:r>
            <a:rPr lang="nb-NO" smtClean="0"/>
            <a:t>Lærerens digitale kompetanse er viktig</a:t>
          </a:r>
          <a:endParaRPr lang="nb-NO"/>
        </a:p>
      </dgm:t>
    </dgm:pt>
    <dgm:pt modelId="{0BD2C09A-65AD-403D-BDE3-3499E78E69C0}" type="parTrans" cxnId="{AD1BB341-278D-4BAD-AE47-DC4818AE69B4}">
      <dgm:prSet/>
      <dgm:spPr/>
      <dgm:t>
        <a:bodyPr/>
        <a:lstStyle/>
        <a:p>
          <a:endParaRPr lang="nb-NO"/>
        </a:p>
      </dgm:t>
    </dgm:pt>
    <dgm:pt modelId="{A6A4BB99-6C6E-450A-B636-40C7FA92888A}" type="sibTrans" cxnId="{AD1BB341-278D-4BAD-AE47-DC4818AE69B4}">
      <dgm:prSet/>
      <dgm:spPr/>
      <dgm:t>
        <a:bodyPr/>
        <a:lstStyle/>
        <a:p>
          <a:endParaRPr lang="nb-NO"/>
        </a:p>
      </dgm:t>
    </dgm:pt>
    <dgm:pt modelId="{AD84FF27-F50E-4AF4-9274-27CEE52C17AB}" type="pres">
      <dgm:prSet presAssocID="{E44DDA0F-35B0-4E01-AB8A-482E4D6DF8E9}" presName="linear" presStyleCnt="0">
        <dgm:presLayoutVars>
          <dgm:animLvl val="lvl"/>
          <dgm:resizeHandles val="exact"/>
        </dgm:presLayoutVars>
      </dgm:prSet>
      <dgm:spPr/>
    </dgm:pt>
    <dgm:pt modelId="{3CCD4BCE-11C0-43B6-A5B0-CE44A955C4FE}" type="pres">
      <dgm:prSet presAssocID="{FACFD1F5-AEE4-4D37-AD42-95C7E67F29BC}" presName="parentText" presStyleLbl="node1" presStyleIdx="0" presStyleCnt="4">
        <dgm:presLayoutVars>
          <dgm:chMax val="0"/>
          <dgm:bulletEnabled val="1"/>
        </dgm:presLayoutVars>
      </dgm:prSet>
      <dgm:spPr/>
    </dgm:pt>
    <dgm:pt modelId="{2F3D3718-2C3F-416F-B69A-D423758E30DE}" type="pres">
      <dgm:prSet presAssocID="{71F33BA5-8C90-4689-9D59-4BEA306E5CD0}" presName="spacer" presStyleCnt="0"/>
      <dgm:spPr/>
    </dgm:pt>
    <dgm:pt modelId="{B3CCEF00-41DA-47C3-9F47-1A14E532FA8C}" type="pres">
      <dgm:prSet presAssocID="{A500A10A-4D20-4526-B145-AC4D14AC19BA}" presName="parentText" presStyleLbl="node1" presStyleIdx="1" presStyleCnt="4">
        <dgm:presLayoutVars>
          <dgm:chMax val="0"/>
          <dgm:bulletEnabled val="1"/>
        </dgm:presLayoutVars>
      </dgm:prSet>
      <dgm:spPr/>
    </dgm:pt>
    <dgm:pt modelId="{466D0C18-8E49-42EB-9778-5CE5A31E8956}" type="pres">
      <dgm:prSet presAssocID="{FF8DCC81-6625-40D4-97F6-A77A9013523E}" presName="spacer" presStyleCnt="0"/>
      <dgm:spPr/>
    </dgm:pt>
    <dgm:pt modelId="{90E2E875-FB5B-439B-9F59-44E43347B22C}" type="pres">
      <dgm:prSet presAssocID="{FF90BA97-3AA9-4BFA-963A-93ADAC460AAB}" presName="parentText" presStyleLbl="node1" presStyleIdx="2" presStyleCnt="4">
        <dgm:presLayoutVars>
          <dgm:chMax val="0"/>
          <dgm:bulletEnabled val="1"/>
        </dgm:presLayoutVars>
      </dgm:prSet>
      <dgm:spPr/>
    </dgm:pt>
    <dgm:pt modelId="{009007D5-16D6-483C-B876-9A491760A360}" type="pres">
      <dgm:prSet presAssocID="{D7B59DE9-D4DE-464C-8C16-D03EEE776CA2}" presName="spacer" presStyleCnt="0"/>
      <dgm:spPr/>
    </dgm:pt>
    <dgm:pt modelId="{E3A879B6-9E68-44B5-8F1A-1CE46997539E}" type="pres">
      <dgm:prSet presAssocID="{FCC7DDC3-BEE8-4690-87E7-94F4455CD345}" presName="parentText" presStyleLbl="node1" presStyleIdx="3" presStyleCnt="4">
        <dgm:presLayoutVars>
          <dgm:chMax val="0"/>
          <dgm:bulletEnabled val="1"/>
        </dgm:presLayoutVars>
      </dgm:prSet>
      <dgm:spPr/>
    </dgm:pt>
  </dgm:ptLst>
  <dgm:cxnLst>
    <dgm:cxn modelId="{FEC487B9-F512-439F-9F6E-1884EBA5AF88}" type="presOf" srcId="{FF90BA97-3AA9-4BFA-963A-93ADAC460AAB}" destId="{90E2E875-FB5B-439B-9F59-44E43347B22C}" srcOrd="0" destOrd="0" presId="urn:microsoft.com/office/officeart/2005/8/layout/vList2"/>
    <dgm:cxn modelId="{AC759588-86B5-4ABA-84B9-ACBB1A84716E}" srcId="{E44DDA0F-35B0-4E01-AB8A-482E4D6DF8E9}" destId="{A500A10A-4D20-4526-B145-AC4D14AC19BA}" srcOrd="1" destOrd="0" parTransId="{1F834AD9-8576-42AB-B5B4-CB7698CB1109}" sibTransId="{FF8DCC81-6625-40D4-97F6-A77A9013523E}"/>
    <dgm:cxn modelId="{FB7A8823-5D00-4621-85CE-52A60391F084}" type="presOf" srcId="{E44DDA0F-35B0-4E01-AB8A-482E4D6DF8E9}" destId="{AD84FF27-F50E-4AF4-9274-27CEE52C17AB}" srcOrd="0" destOrd="0" presId="urn:microsoft.com/office/officeart/2005/8/layout/vList2"/>
    <dgm:cxn modelId="{AD1BB341-278D-4BAD-AE47-DC4818AE69B4}" srcId="{E44DDA0F-35B0-4E01-AB8A-482E4D6DF8E9}" destId="{FCC7DDC3-BEE8-4690-87E7-94F4455CD345}" srcOrd="3" destOrd="0" parTransId="{0BD2C09A-65AD-403D-BDE3-3499E78E69C0}" sibTransId="{A6A4BB99-6C6E-450A-B636-40C7FA92888A}"/>
    <dgm:cxn modelId="{262463FE-54F5-4114-ABE4-BECDF9324B1D}" srcId="{E44DDA0F-35B0-4E01-AB8A-482E4D6DF8E9}" destId="{FACFD1F5-AEE4-4D37-AD42-95C7E67F29BC}" srcOrd="0" destOrd="0" parTransId="{BFAF4309-AF02-4711-B382-A961EB8448A5}" sibTransId="{71F33BA5-8C90-4689-9D59-4BEA306E5CD0}"/>
    <dgm:cxn modelId="{A29676E6-4D24-4E51-BB76-40229041BC46}" type="presOf" srcId="{FACFD1F5-AEE4-4D37-AD42-95C7E67F29BC}" destId="{3CCD4BCE-11C0-43B6-A5B0-CE44A955C4FE}" srcOrd="0" destOrd="0" presId="urn:microsoft.com/office/officeart/2005/8/layout/vList2"/>
    <dgm:cxn modelId="{A16674F4-E423-459B-9A78-505F03D46BCC}" type="presOf" srcId="{A500A10A-4D20-4526-B145-AC4D14AC19BA}" destId="{B3CCEF00-41DA-47C3-9F47-1A14E532FA8C}" srcOrd="0" destOrd="0" presId="urn:microsoft.com/office/officeart/2005/8/layout/vList2"/>
    <dgm:cxn modelId="{911D85B9-DF3B-4AD5-9D30-018B2523CFB5}" srcId="{E44DDA0F-35B0-4E01-AB8A-482E4D6DF8E9}" destId="{FF90BA97-3AA9-4BFA-963A-93ADAC460AAB}" srcOrd="2" destOrd="0" parTransId="{21BFF107-A965-4753-988C-B3D391AFCE70}" sibTransId="{D7B59DE9-D4DE-464C-8C16-D03EEE776CA2}"/>
    <dgm:cxn modelId="{440B304C-4203-4732-8066-6AEDBD22D3C7}" type="presOf" srcId="{FCC7DDC3-BEE8-4690-87E7-94F4455CD345}" destId="{E3A879B6-9E68-44B5-8F1A-1CE46997539E}" srcOrd="0" destOrd="0" presId="urn:microsoft.com/office/officeart/2005/8/layout/vList2"/>
    <dgm:cxn modelId="{16A5DF05-FA02-49FD-A00C-8A078D32834F}" type="presParOf" srcId="{AD84FF27-F50E-4AF4-9274-27CEE52C17AB}" destId="{3CCD4BCE-11C0-43B6-A5B0-CE44A955C4FE}" srcOrd="0" destOrd="0" presId="urn:microsoft.com/office/officeart/2005/8/layout/vList2"/>
    <dgm:cxn modelId="{E9BACB85-D379-4941-B36A-F8D15BD24F1D}" type="presParOf" srcId="{AD84FF27-F50E-4AF4-9274-27CEE52C17AB}" destId="{2F3D3718-2C3F-416F-B69A-D423758E30DE}" srcOrd="1" destOrd="0" presId="urn:microsoft.com/office/officeart/2005/8/layout/vList2"/>
    <dgm:cxn modelId="{14AF0263-53D1-4B81-94CD-66FBE5BC405E}" type="presParOf" srcId="{AD84FF27-F50E-4AF4-9274-27CEE52C17AB}" destId="{B3CCEF00-41DA-47C3-9F47-1A14E532FA8C}" srcOrd="2" destOrd="0" presId="urn:microsoft.com/office/officeart/2005/8/layout/vList2"/>
    <dgm:cxn modelId="{64D4A568-45D4-48B7-81A8-4E30FB915EC8}" type="presParOf" srcId="{AD84FF27-F50E-4AF4-9274-27CEE52C17AB}" destId="{466D0C18-8E49-42EB-9778-5CE5A31E8956}" srcOrd="3" destOrd="0" presId="urn:microsoft.com/office/officeart/2005/8/layout/vList2"/>
    <dgm:cxn modelId="{FE8DBF72-7205-43D2-97F6-E63A86555B91}" type="presParOf" srcId="{AD84FF27-F50E-4AF4-9274-27CEE52C17AB}" destId="{90E2E875-FB5B-439B-9F59-44E43347B22C}" srcOrd="4" destOrd="0" presId="urn:microsoft.com/office/officeart/2005/8/layout/vList2"/>
    <dgm:cxn modelId="{05AE8303-E610-4075-B1A5-FBCDD6FE3521}" type="presParOf" srcId="{AD84FF27-F50E-4AF4-9274-27CEE52C17AB}" destId="{009007D5-16D6-483C-B876-9A491760A360}" srcOrd="5" destOrd="0" presId="urn:microsoft.com/office/officeart/2005/8/layout/vList2"/>
    <dgm:cxn modelId="{C5AE0605-5FC4-4C1A-856D-87794B984690}" type="presParOf" srcId="{AD84FF27-F50E-4AF4-9274-27CEE52C17AB}" destId="{E3A879B6-9E68-44B5-8F1A-1CE46997539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F8BB8-AC7A-4B99-ADF8-9FA46C183805}">
      <dsp:nvSpPr>
        <dsp:cNvPr id="0" name=""/>
        <dsp:cNvSpPr/>
      </dsp:nvSpPr>
      <dsp:spPr>
        <a:xfrm>
          <a:off x="0" y="57184"/>
          <a:ext cx="6662932" cy="87395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nb-NO" sz="2200" kern="1200" dirty="0" smtClean="0"/>
            <a:t>Nord-Gudbrandsdal VGS, avd. Otta</a:t>
          </a:r>
          <a:endParaRPr lang="nb-NO" sz="2200" kern="1200" dirty="0"/>
        </a:p>
      </dsp:txBody>
      <dsp:txXfrm>
        <a:off x="42663" y="99847"/>
        <a:ext cx="6577606" cy="788627"/>
      </dsp:txXfrm>
    </dsp:sp>
    <dsp:sp modelId="{9C0E069A-74A2-4454-9A7F-E15235F4C246}">
      <dsp:nvSpPr>
        <dsp:cNvPr id="0" name=""/>
        <dsp:cNvSpPr/>
      </dsp:nvSpPr>
      <dsp:spPr>
        <a:xfrm>
          <a:off x="0" y="994498"/>
          <a:ext cx="6662932" cy="87395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nb-NO" sz="2200" kern="1200" dirty="0" smtClean="0"/>
            <a:t>Underviser i matematikk og naturfag</a:t>
          </a:r>
          <a:endParaRPr lang="nb-NO" sz="2200" kern="1200" dirty="0"/>
        </a:p>
      </dsp:txBody>
      <dsp:txXfrm>
        <a:off x="42663" y="1037161"/>
        <a:ext cx="6577606" cy="788627"/>
      </dsp:txXfrm>
    </dsp:sp>
    <dsp:sp modelId="{17E52C9A-F1D9-4944-9C76-301B4034D488}">
      <dsp:nvSpPr>
        <dsp:cNvPr id="0" name=""/>
        <dsp:cNvSpPr/>
      </dsp:nvSpPr>
      <dsp:spPr>
        <a:xfrm>
          <a:off x="0" y="1931811"/>
          <a:ext cx="6662932" cy="87395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nb-NO" sz="2200" kern="1200" dirty="0" smtClean="0"/>
            <a:t>Ansatt i Den Virtuelle Matematikkskolen (DVM) 2013-2018</a:t>
          </a:r>
          <a:endParaRPr lang="nb-NO" sz="2200" kern="1200" dirty="0"/>
        </a:p>
      </dsp:txBody>
      <dsp:txXfrm>
        <a:off x="42663" y="1974474"/>
        <a:ext cx="6577606" cy="788627"/>
      </dsp:txXfrm>
    </dsp:sp>
    <dsp:sp modelId="{7140F9D4-2778-4EBD-BBC3-2E31A4D2C078}">
      <dsp:nvSpPr>
        <dsp:cNvPr id="0" name=""/>
        <dsp:cNvSpPr/>
      </dsp:nvSpPr>
      <dsp:spPr>
        <a:xfrm>
          <a:off x="0" y="2869124"/>
          <a:ext cx="6662932" cy="87395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nb-NO" sz="2200" kern="1200" dirty="0" smtClean="0"/>
            <a:t>Master i matematikkdidaktikk (2018)</a:t>
          </a:r>
          <a:endParaRPr lang="nb-NO" sz="2200" kern="1200" dirty="0"/>
        </a:p>
      </dsp:txBody>
      <dsp:txXfrm>
        <a:off x="42663" y="2911787"/>
        <a:ext cx="6577606" cy="788627"/>
      </dsp:txXfrm>
    </dsp:sp>
    <dsp:sp modelId="{E80627D0-0159-4094-8F99-DA37F59CF1B2}">
      <dsp:nvSpPr>
        <dsp:cNvPr id="0" name=""/>
        <dsp:cNvSpPr/>
      </dsp:nvSpPr>
      <dsp:spPr>
        <a:xfrm>
          <a:off x="0" y="3743078"/>
          <a:ext cx="6662932"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548" tIns="27940" rIns="156464" bIns="27940" numCol="1" spcCol="1270" anchor="t" anchorCtr="0">
          <a:noAutofit/>
        </a:bodyPr>
        <a:lstStyle/>
        <a:p>
          <a:pPr marL="171450" lvl="1" indent="-171450" algn="l" defTabSz="755650" rtl="0">
            <a:lnSpc>
              <a:spcPct val="90000"/>
            </a:lnSpc>
            <a:spcBef>
              <a:spcPct val="0"/>
            </a:spcBef>
            <a:spcAft>
              <a:spcPct val="20000"/>
            </a:spcAft>
            <a:buChar char="••"/>
          </a:pPr>
          <a:endParaRPr lang="nb-NO" sz="1700" kern="1200" dirty="0"/>
        </a:p>
      </dsp:txBody>
      <dsp:txXfrm>
        <a:off x="0" y="3743078"/>
        <a:ext cx="6662932" cy="3643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48088-67E7-42EB-B523-86F3A86C3198}">
      <dsp:nvSpPr>
        <dsp:cNvPr id="0" name=""/>
        <dsp:cNvSpPr/>
      </dsp:nvSpPr>
      <dsp:spPr>
        <a:xfrm>
          <a:off x="0" y="14336"/>
          <a:ext cx="11041224" cy="127120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nb-NO" sz="3200" kern="1200" smtClean="0"/>
            <a:t>Behovet for digital kompetanseheving </a:t>
          </a:r>
          <a:endParaRPr lang="nb-NO" sz="3200" kern="1200"/>
        </a:p>
      </dsp:txBody>
      <dsp:txXfrm>
        <a:off x="62055" y="76391"/>
        <a:ext cx="10917114" cy="1147095"/>
      </dsp:txXfrm>
    </dsp:sp>
    <dsp:sp modelId="{54F95D26-1372-4C32-BE53-C6A54C068E5C}">
      <dsp:nvSpPr>
        <dsp:cNvPr id="0" name=""/>
        <dsp:cNvSpPr/>
      </dsp:nvSpPr>
      <dsp:spPr>
        <a:xfrm>
          <a:off x="0" y="1377701"/>
          <a:ext cx="11041224" cy="127120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nb-NO" sz="3200" kern="1200" smtClean="0"/>
            <a:t>Kollegabasert veiledning anbefales slik at erfaringene kan deles.  </a:t>
          </a:r>
          <a:endParaRPr lang="nb-NO" sz="3200" kern="1200"/>
        </a:p>
      </dsp:txBody>
      <dsp:txXfrm>
        <a:off x="62055" y="1439756"/>
        <a:ext cx="10917114" cy="1147095"/>
      </dsp:txXfrm>
    </dsp:sp>
    <dsp:sp modelId="{F7A2172C-A7EA-4787-A44F-266F3011F642}">
      <dsp:nvSpPr>
        <dsp:cNvPr id="0" name=""/>
        <dsp:cNvSpPr/>
      </dsp:nvSpPr>
      <dsp:spPr>
        <a:xfrm>
          <a:off x="0" y="2741067"/>
          <a:ext cx="11041224" cy="127120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nb-NO" sz="3200" kern="1200" dirty="0" smtClean="0"/>
            <a:t>Digitale læremiddel må forankres bedre i underveis- og sluttevaluering. </a:t>
          </a:r>
          <a:endParaRPr lang="nb-NO" sz="3200" kern="1200" dirty="0"/>
        </a:p>
      </dsp:txBody>
      <dsp:txXfrm>
        <a:off x="62055" y="2803122"/>
        <a:ext cx="10917114" cy="1147095"/>
      </dsp:txXfrm>
    </dsp:sp>
    <dsp:sp modelId="{DDAA85FB-1725-48ED-812C-63984FCEF991}">
      <dsp:nvSpPr>
        <dsp:cNvPr id="0" name=""/>
        <dsp:cNvSpPr/>
      </dsp:nvSpPr>
      <dsp:spPr>
        <a:xfrm>
          <a:off x="0" y="4104432"/>
          <a:ext cx="11041224" cy="127120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nb-NO" sz="3200" kern="1200" smtClean="0"/>
            <a:t>Det er behov for NDLA (Nasjonal Digital Læringsarena). </a:t>
          </a:r>
          <a:endParaRPr lang="nb-NO" sz="3200" kern="1200"/>
        </a:p>
      </dsp:txBody>
      <dsp:txXfrm>
        <a:off x="62055" y="4166487"/>
        <a:ext cx="10917114" cy="11470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EDE2C-B04E-4C32-AC71-7C84271CC047}">
      <dsp:nvSpPr>
        <dsp:cNvPr id="0" name=""/>
        <dsp:cNvSpPr/>
      </dsp:nvSpPr>
      <dsp:spPr>
        <a:xfrm>
          <a:off x="0" y="30855"/>
          <a:ext cx="10580913" cy="98338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nb-NO" sz="4100" kern="1200" smtClean="0"/>
            <a:t>Nasjonalt rammeverk</a:t>
          </a:r>
          <a:endParaRPr lang="nb-NO" sz="4100" kern="1200"/>
        </a:p>
      </dsp:txBody>
      <dsp:txXfrm>
        <a:off x="48005" y="78860"/>
        <a:ext cx="10484903" cy="887374"/>
      </dsp:txXfrm>
    </dsp:sp>
    <dsp:sp modelId="{AD61903D-7EC9-49C3-A5D4-95E2FB555692}">
      <dsp:nvSpPr>
        <dsp:cNvPr id="0" name=""/>
        <dsp:cNvSpPr/>
      </dsp:nvSpPr>
      <dsp:spPr>
        <a:xfrm>
          <a:off x="0" y="1132320"/>
          <a:ext cx="10580913" cy="98338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nb-NO" sz="4100" kern="1200" smtClean="0"/>
            <a:t>Forskningsorientert og bevisbasert</a:t>
          </a:r>
          <a:endParaRPr lang="nb-NO" sz="4100" kern="1200"/>
        </a:p>
      </dsp:txBody>
      <dsp:txXfrm>
        <a:off x="48005" y="1180325"/>
        <a:ext cx="10484903" cy="887374"/>
      </dsp:txXfrm>
    </dsp:sp>
    <dsp:sp modelId="{5506BE89-91EB-4902-B870-28CE2A27656C}">
      <dsp:nvSpPr>
        <dsp:cNvPr id="0" name=""/>
        <dsp:cNvSpPr/>
      </dsp:nvSpPr>
      <dsp:spPr>
        <a:xfrm>
          <a:off x="0" y="2233785"/>
          <a:ext cx="10580913" cy="98338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nb-NO" sz="4100" kern="1200" smtClean="0"/>
            <a:t>En guide for å gi veiledning til andre</a:t>
          </a:r>
          <a:endParaRPr lang="nb-NO" sz="4100" kern="1200"/>
        </a:p>
      </dsp:txBody>
      <dsp:txXfrm>
        <a:off x="48005" y="2281790"/>
        <a:ext cx="10484903" cy="8873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28847-4F53-4386-8438-618C61381F7D}">
      <dsp:nvSpPr>
        <dsp:cNvPr id="0" name=""/>
        <dsp:cNvSpPr/>
      </dsp:nvSpPr>
      <dsp:spPr>
        <a:xfrm>
          <a:off x="0" y="46372"/>
          <a:ext cx="11271379" cy="8634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smtClean="0"/>
            <a:t>The National Council of Teachers of Mathematics (NCTM)</a:t>
          </a:r>
          <a:endParaRPr lang="nb-NO" sz="3600" kern="1200" dirty="0"/>
        </a:p>
      </dsp:txBody>
      <dsp:txXfrm>
        <a:off x="42151" y="88523"/>
        <a:ext cx="11187077" cy="779158"/>
      </dsp:txXfrm>
    </dsp:sp>
    <dsp:sp modelId="{31B2AF3A-ECCF-411D-B04A-EE31CC21C77A}">
      <dsp:nvSpPr>
        <dsp:cNvPr id="0" name=""/>
        <dsp:cNvSpPr/>
      </dsp:nvSpPr>
      <dsp:spPr>
        <a:xfrm>
          <a:off x="0" y="1013512"/>
          <a:ext cx="11271379" cy="8634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nb-NO" sz="3600" kern="1200" smtClean="0"/>
            <a:t>Grunnlagt i 1920 </a:t>
          </a:r>
          <a:endParaRPr lang="nb-NO" sz="3600" kern="1200"/>
        </a:p>
      </dsp:txBody>
      <dsp:txXfrm>
        <a:off x="42151" y="1055663"/>
        <a:ext cx="11187077" cy="779158"/>
      </dsp:txXfrm>
    </dsp:sp>
    <dsp:sp modelId="{1673F4F2-5C41-46B9-A74B-668E7F46813E}">
      <dsp:nvSpPr>
        <dsp:cNvPr id="0" name=""/>
        <dsp:cNvSpPr/>
      </dsp:nvSpPr>
      <dsp:spPr>
        <a:xfrm>
          <a:off x="0" y="1980652"/>
          <a:ext cx="11271379" cy="8634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nb-NO" sz="3600" kern="1200" smtClean="0"/>
            <a:t>Nasjonalt råd for matematikklærere </a:t>
          </a:r>
          <a:endParaRPr lang="nb-NO" sz="3600" kern="1200"/>
        </a:p>
      </dsp:txBody>
      <dsp:txXfrm>
        <a:off x="42151" y="2022803"/>
        <a:ext cx="11187077" cy="779158"/>
      </dsp:txXfrm>
    </dsp:sp>
    <dsp:sp modelId="{3CE09724-7025-41CA-94C4-DDA183097557}">
      <dsp:nvSpPr>
        <dsp:cNvPr id="0" name=""/>
        <dsp:cNvSpPr/>
      </dsp:nvSpPr>
      <dsp:spPr>
        <a:xfrm>
          <a:off x="0" y="2947792"/>
          <a:ext cx="11271379" cy="8634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nb-NO" sz="3600" kern="1200" smtClean="0"/>
            <a:t>Verdens største  matematikkutdanningsorganisasjon</a:t>
          </a:r>
          <a:endParaRPr lang="nb-NO" sz="3600" kern="1200"/>
        </a:p>
      </dsp:txBody>
      <dsp:txXfrm>
        <a:off x="42151" y="2989943"/>
        <a:ext cx="11187077" cy="7791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C075B-B84E-4796-AA6C-A86FAB4ED5EB}">
      <dsp:nvSpPr>
        <dsp:cNvPr id="0" name=""/>
        <dsp:cNvSpPr/>
      </dsp:nvSpPr>
      <dsp:spPr>
        <a:xfrm>
          <a:off x="0" y="37947"/>
          <a:ext cx="10767527" cy="74353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nb-NO" sz="3100" kern="1200" smtClean="0"/>
            <a:t>Etablere klare mål i matematikkundervisningen. </a:t>
          </a:r>
          <a:endParaRPr lang="nb-NO" sz="3100" kern="1200"/>
        </a:p>
      </dsp:txBody>
      <dsp:txXfrm>
        <a:off x="36296" y="74243"/>
        <a:ext cx="10694935" cy="670943"/>
      </dsp:txXfrm>
    </dsp:sp>
    <dsp:sp modelId="{4A967757-49C9-4E94-BB71-CC04723374B4}">
      <dsp:nvSpPr>
        <dsp:cNvPr id="0" name=""/>
        <dsp:cNvSpPr/>
      </dsp:nvSpPr>
      <dsp:spPr>
        <a:xfrm>
          <a:off x="0" y="870762"/>
          <a:ext cx="10767527" cy="74353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nb-NO" sz="3100" kern="1200" smtClean="0"/>
            <a:t>Felles forståelse for elevenes læringsprogresjoner. </a:t>
          </a:r>
          <a:endParaRPr lang="nb-NO" sz="3100" kern="1200"/>
        </a:p>
      </dsp:txBody>
      <dsp:txXfrm>
        <a:off x="36296" y="907058"/>
        <a:ext cx="10694935" cy="670943"/>
      </dsp:txXfrm>
    </dsp:sp>
    <dsp:sp modelId="{C13EE2D7-5BF1-4A11-9089-45BFE8F1D655}">
      <dsp:nvSpPr>
        <dsp:cNvPr id="0" name=""/>
        <dsp:cNvSpPr/>
      </dsp:nvSpPr>
      <dsp:spPr>
        <a:xfrm>
          <a:off x="0" y="1703577"/>
          <a:ext cx="10767527" cy="74353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nb-NO" sz="3100" kern="1200" smtClean="0"/>
            <a:t>Overordnede mål og spesifikke mål </a:t>
          </a:r>
          <a:endParaRPr lang="nb-NO" sz="3100" kern="1200"/>
        </a:p>
      </dsp:txBody>
      <dsp:txXfrm>
        <a:off x="36296" y="1739873"/>
        <a:ext cx="10694935" cy="670943"/>
      </dsp:txXfrm>
    </dsp:sp>
    <dsp:sp modelId="{A4CC64A8-98BF-4C15-B5C9-CCB6D6DBC7D7}">
      <dsp:nvSpPr>
        <dsp:cNvPr id="0" name=""/>
        <dsp:cNvSpPr/>
      </dsp:nvSpPr>
      <dsp:spPr>
        <a:xfrm>
          <a:off x="0" y="2536392"/>
          <a:ext cx="10767527" cy="74353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nb-NO" sz="3100" kern="1200" smtClean="0"/>
            <a:t>Målene skal være synlige for elevene</a:t>
          </a:r>
          <a:endParaRPr lang="nb-NO" sz="3100" kern="1200"/>
        </a:p>
      </dsp:txBody>
      <dsp:txXfrm>
        <a:off x="36296" y="2572688"/>
        <a:ext cx="10694935" cy="6709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F6386-1D63-4EAC-B736-0C8D68E50A26}">
      <dsp:nvSpPr>
        <dsp:cNvPr id="0" name=""/>
        <dsp:cNvSpPr/>
      </dsp:nvSpPr>
      <dsp:spPr>
        <a:xfrm>
          <a:off x="0" y="38142"/>
          <a:ext cx="10259818" cy="79150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nb-NO" sz="3300" kern="1200" smtClean="0"/>
            <a:t>Oppgavetyper</a:t>
          </a:r>
          <a:endParaRPr lang="nb-NO" sz="3300" kern="1200"/>
        </a:p>
      </dsp:txBody>
      <dsp:txXfrm>
        <a:off x="38638" y="76780"/>
        <a:ext cx="10182542" cy="714229"/>
      </dsp:txXfrm>
    </dsp:sp>
    <dsp:sp modelId="{0EE7C80B-F9CB-4252-8C40-5F967A3365DD}">
      <dsp:nvSpPr>
        <dsp:cNvPr id="0" name=""/>
        <dsp:cNvSpPr/>
      </dsp:nvSpPr>
      <dsp:spPr>
        <a:xfrm>
          <a:off x="0" y="924687"/>
          <a:ext cx="10259818" cy="79150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nb-NO" sz="3300" kern="1200" smtClean="0"/>
            <a:t>Aktivitetsprinsippet</a:t>
          </a:r>
          <a:endParaRPr lang="nb-NO" sz="3300" kern="1200"/>
        </a:p>
      </dsp:txBody>
      <dsp:txXfrm>
        <a:off x="38638" y="963325"/>
        <a:ext cx="10182542" cy="714229"/>
      </dsp:txXfrm>
    </dsp:sp>
    <dsp:sp modelId="{ED95B3BB-A3CF-4AC2-986F-9234516E0591}">
      <dsp:nvSpPr>
        <dsp:cNvPr id="0" name=""/>
        <dsp:cNvSpPr/>
      </dsp:nvSpPr>
      <dsp:spPr>
        <a:xfrm>
          <a:off x="0" y="1811232"/>
          <a:ext cx="10259818" cy="79150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nb-NO" sz="3300" kern="1200" smtClean="0"/>
            <a:t>Diskusjon</a:t>
          </a:r>
          <a:endParaRPr lang="nb-NO" sz="3300" kern="1200"/>
        </a:p>
      </dsp:txBody>
      <dsp:txXfrm>
        <a:off x="38638" y="1849870"/>
        <a:ext cx="10182542" cy="714229"/>
      </dsp:txXfrm>
    </dsp:sp>
    <dsp:sp modelId="{6D66F073-1EDE-47B6-9815-DAA2C945318F}">
      <dsp:nvSpPr>
        <dsp:cNvPr id="0" name=""/>
        <dsp:cNvSpPr/>
      </dsp:nvSpPr>
      <dsp:spPr>
        <a:xfrm>
          <a:off x="0" y="2697777"/>
          <a:ext cx="10259818" cy="79150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nb-NO" sz="3300" kern="1200" smtClean="0"/>
            <a:t>Kommunikasjonsmønster</a:t>
          </a:r>
          <a:endParaRPr lang="nb-NO" sz="3300" kern="1200"/>
        </a:p>
      </dsp:txBody>
      <dsp:txXfrm>
        <a:off x="38638" y="2736415"/>
        <a:ext cx="10182542" cy="7142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72130-8B16-4F23-BE0F-AC6E366B2984}">
      <dsp:nvSpPr>
        <dsp:cNvPr id="0" name=""/>
        <dsp:cNvSpPr/>
      </dsp:nvSpPr>
      <dsp:spPr>
        <a:xfrm>
          <a:off x="0" y="32758"/>
          <a:ext cx="11084769" cy="111230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nb-NO" sz="2800" kern="1200" smtClean="0"/>
            <a:t>Viktig for læringsutbyttet</a:t>
          </a:r>
          <a:endParaRPr lang="nb-NO" sz="2800" kern="1200"/>
        </a:p>
      </dsp:txBody>
      <dsp:txXfrm>
        <a:off x="54298" y="87056"/>
        <a:ext cx="10976173" cy="1003708"/>
      </dsp:txXfrm>
    </dsp:sp>
    <dsp:sp modelId="{F07C6C78-743E-4D52-8D6A-E9974FA74EC8}">
      <dsp:nvSpPr>
        <dsp:cNvPr id="0" name=""/>
        <dsp:cNvSpPr/>
      </dsp:nvSpPr>
      <dsp:spPr>
        <a:xfrm>
          <a:off x="0" y="1225703"/>
          <a:ext cx="11084769" cy="111230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nb-NO" sz="2800" kern="1200" smtClean="0"/>
            <a:t>Gir elevene muligheter å dele ideer og klargjøre forståelser.</a:t>
          </a:r>
          <a:endParaRPr lang="nb-NO" sz="2800" kern="1200"/>
        </a:p>
      </dsp:txBody>
      <dsp:txXfrm>
        <a:off x="54298" y="1280001"/>
        <a:ext cx="10976173" cy="1003708"/>
      </dsp:txXfrm>
    </dsp:sp>
    <dsp:sp modelId="{D91270F6-FC7F-4E52-92B9-89BF8233350F}">
      <dsp:nvSpPr>
        <dsp:cNvPr id="0" name=""/>
        <dsp:cNvSpPr/>
      </dsp:nvSpPr>
      <dsp:spPr>
        <a:xfrm>
          <a:off x="0" y="2418647"/>
          <a:ext cx="11084769" cy="111230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nb-NO" sz="2800" kern="1200" smtClean="0"/>
            <a:t>Utvikle et språk for å uttrykke matematiske ideer og lære å se ting fra andre perspektiver. </a:t>
          </a:r>
          <a:endParaRPr lang="nb-NO" sz="2800" kern="1200"/>
        </a:p>
      </dsp:txBody>
      <dsp:txXfrm>
        <a:off x="54298" y="2472945"/>
        <a:ext cx="10976173" cy="10037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CCA8F-E0C2-4BBC-81D7-51E25CAADD4C}">
      <dsp:nvSpPr>
        <dsp:cNvPr id="0" name=""/>
        <dsp:cNvSpPr/>
      </dsp:nvSpPr>
      <dsp:spPr>
        <a:xfrm>
          <a:off x="0" y="694944"/>
          <a:ext cx="11144112" cy="69556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nb-NO" sz="2900" kern="1200" smtClean="0"/>
            <a:t>Forutse problemer og løsninger</a:t>
          </a:r>
          <a:endParaRPr lang="nb-NO" sz="2900" kern="1200"/>
        </a:p>
      </dsp:txBody>
      <dsp:txXfrm>
        <a:off x="33955" y="728899"/>
        <a:ext cx="11076202" cy="627655"/>
      </dsp:txXfrm>
    </dsp:sp>
    <dsp:sp modelId="{9A50158B-6614-4052-A414-469A83661743}">
      <dsp:nvSpPr>
        <dsp:cNvPr id="0" name=""/>
        <dsp:cNvSpPr/>
      </dsp:nvSpPr>
      <dsp:spPr>
        <a:xfrm>
          <a:off x="0" y="1474030"/>
          <a:ext cx="11144112" cy="69556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nb-NO" sz="2900" kern="1200" smtClean="0"/>
            <a:t>Tid til å streve </a:t>
          </a:r>
          <a:endParaRPr lang="nb-NO" sz="2900" kern="1200"/>
        </a:p>
      </dsp:txBody>
      <dsp:txXfrm>
        <a:off x="33955" y="1507985"/>
        <a:ext cx="11076202" cy="627655"/>
      </dsp:txXfrm>
    </dsp:sp>
    <dsp:sp modelId="{DF5C2066-BB1F-42D2-8B98-D0FD96FCD5E3}">
      <dsp:nvSpPr>
        <dsp:cNvPr id="0" name=""/>
        <dsp:cNvSpPr/>
      </dsp:nvSpPr>
      <dsp:spPr>
        <a:xfrm>
          <a:off x="0" y="2253115"/>
          <a:ext cx="11144112" cy="69556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nb-NO" sz="2900" kern="1200" smtClean="0"/>
            <a:t>Hjelpe elevene til å innse at forvirring og feil er en naturlig del av læring</a:t>
          </a:r>
          <a:endParaRPr lang="nb-NO" sz="2900" kern="1200"/>
        </a:p>
      </dsp:txBody>
      <dsp:txXfrm>
        <a:off x="33955" y="2287070"/>
        <a:ext cx="11076202" cy="627655"/>
      </dsp:txXfrm>
    </dsp:sp>
    <dsp:sp modelId="{AD5D818E-E9BD-4ABA-A955-A00C172F6B97}">
      <dsp:nvSpPr>
        <dsp:cNvPr id="0" name=""/>
        <dsp:cNvSpPr/>
      </dsp:nvSpPr>
      <dsp:spPr>
        <a:xfrm>
          <a:off x="0" y="3032200"/>
          <a:ext cx="11144112" cy="69556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nb-NO" sz="2900" kern="1200" smtClean="0"/>
            <a:t>Elevene må læres opp til å være utholdende og utforskende </a:t>
          </a:r>
          <a:endParaRPr lang="nb-NO" sz="2900" kern="1200"/>
        </a:p>
      </dsp:txBody>
      <dsp:txXfrm>
        <a:off x="33955" y="3066155"/>
        <a:ext cx="11076202" cy="6276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DEBB6B-7C98-4BC2-8BB6-C10897D5F8E6}">
      <dsp:nvSpPr>
        <dsp:cNvPr id="0" name=""/>
        <dsp:cNvSpPr/>
      </dsp:nvSpPr>
      <dsp:spPr>
        <a:xfrm>
          <a:off x="0" y="12946"/>
          <a:ext cx="10562255" cy="115127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rtl="0">
            <a:lnSpc>
              <a:spcPct val="90000"/>
            </a:lnSpc>
            <a:spcBef>
              <a:spcPct val="0"/>
            </a:spcBef>
            <a:spcAft>
              <a:spcPct val="35000"/>
            </a:spcAft>
          </a:pPr>
          <a:r>
            <a:rPr lang="nb-NO" sz="4800" kern="1200" smtClean="0"/>
            <a:t>SMIL-undersøkelsen</a:t>
          </a:r>
          <a:endParaRPr lang="nb-NO" sz="4800" kern="1200"/>
        </a:p>
      </dsp:txBody>
      <dsp:txXfrm>
        <a:off x="56201" y="69147"/>
        <a:ext cx="10449853" cy="1038877"/>
      </dsp:txXfrm>
    </dsp:sp>
    <dsp:sp modelId="{E656EBE4-2971-4659-9CA0-197C1624B9C7}">
      <dsp:nvSpPr>
        <dsp:cNvPr id="0" name=""/>
        <dsp:cNvSpPr/>
      </dsp:nvSpPr>
      <dsp:spPr>
        <a:xfrm>
          <a:off x="0" y="1164226"/>
          <a:ext cx="10562255" cy="1167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352" tIns="60960" rIns="341376" bIns="60960" numCol="1" spcCol="1270" anchor="t" anchorCtr="0">
          <a:noAutofit/>
        </a:bodyPr>
        <a:lstStyle/>
        <a:p>
          <a:pPr marL="285750" lvl="1" indent="-285750" algn="l" defTabSz="1644650" rtl="0">
            <a:lnSpc>
              <a:spcPct val="90000"/>
            </a:lnSpc>
            <a:spcBef>
              <a:spcPct val="0"/>
            </a:spcBef>
            <a:spcAft>
              <a:spcPct val="20000"/>
            </a:spcAft>
            <a:buChar char="••"/>
          </a:pPr>
          <a:r>
            <a:rPr lang="nb-NO" sz="3700" kern="1200" smtClean="0"/>
            <a:t>Hvilken sammenheng er det mellom IKT-bruk og læringsutbytte i den videregående skolen?</a:t>
          </a:r>
          <a:endParaRPr lang="nb-NO" sz="3700" kern="1200"/>
        </a:p>
      </dsp:txBody>
      <dsp:txXfrm>
        <a:off x="0" y="1164226"/>
        <a:ext cx="10562255" cy="11674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D4BCE-11C0-43B6-A5B0-CE44A955C4FE}">
      <dsp:nvSpPr>
        <dsp:cNvPr id="0" name=""/>
        <dsp:cNvSpPr/>
      </dsp:nvSpPr>
      <dsp:spPr>
        <a:xfrm>
          <a:off x="0" y="35761"/>
          <a:ext cx="10860833" cy="83947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nb-NO" sz="3500" kern="1200" smtClean="0"/>
            <a:t>Sosial tilstedeværelse</a:t>
          </a:r>
          <a:endParaRPr lang="nb-NO" sz="3500" kern="1200"/>
        </a:p>
      </dsp:txBody>
      <dsp:txXfrm>
        <a:off x="40980" y="76741"/>
        <a:ext cx="10778873" cy="757514"/>
      </dsp:txXfrm>
    </dsp:sp>
    <dsp:sp modelId="{B3CCEF00-41DA-47C3-9F47-1A14E532FA8C}">
      <dsp:nvSpPr>
        <dsp:cNvPr id="0" name=""/>
        <dsp:cNvSpPr/>
      </dsp:nvSpPr>
      <dsp:spPr>
        <a:xfrm>
          <a:off x="0" y="976036"/>
          <a:ext cx="10860833" cy="83947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nb-NO" sz="3500" kern="1200" dirty="0" smtClean="0"/>
            <a:t>Synkrone møter</a:t>
          </a:r>
          <a:endParaRPr lang="nb-NO" sz="3500" kern="1200" dirty="0"/>
        </a:p>
      </dsp:txBody>
      <dsp:txXfrm>
        <a:off x="40980" y="1017016"/>
        <a:ext cx="10778873" cy="757514"/>
      </dsp:txXfrm>
    </dsp:sp>
    <dsp:sp modelId="{90E2E875-FB5B-439B-9F59-44E43347B22C}">
      <dsp:nvSpPr>
        <dsp:cNvPr id="0" name=""/>
        <dsp:cNvSpPr/>
      </dsp:nvSpPr>
      <dsp:spPr>
        <a:xfrm>
          <a:off x="0" y="1916311"/>
          <a:ext cx="10860833" cy="83947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nb-NO" sz="3500" kern="1200" smtClean="0"/>
            <a:t>God klasseledelse er avgjørende for godt læringsutbytte </a:t>
          </a:r>
          <a:endParaRPr lang="nb-NO" sz="3500" kern="1200"/>
        </a:p>
      </dsp:txBody>
      <dsp:txXfrm>
        <a:off x="40980" y="1957291"/>
        <a:ext cx="10778873" cy="757514"/>
      </dsp:txXfrm>
    </dsp:sp>
    <dsp:sp modelId="{E3A879B6-9E68-44B5-8F1A-1CE46997539E}">
      <dsp:nvSpPr>
        <dsp:cNvPr id="0" name=""/>
        <dsp:cNvSpPr/>
      </dsp:nvSpPr>
      <dsp:spPr>
        <a:xfrm>
          <a:off x="0" y="2856586"/>
          <a:ext cx="10860833" cy="83947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nb-NO" sz="3500" kern="1200" smtClean="0"/>
            <a:t>Lærerens digitale kompetanse er viktig</a:t>
          </a:r>
          <a:endParaRPr lang="nb-NO" sz="3500" kern="1200"/>
        </a:p>
      </dsp:txBody>
      <dsp:txXfrm>
        <a:off x="40980" y="2897566"/>
        <a:ext cx="10778873" cy="75751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64F30-59E8-4FAA-92A8-052D1AE00279}" type="datetimeFigureOut">
              <a:rPr lang="nb-NO" smtClean="0"/>
              <a:t>26.04.2019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8D1AA-E8B5-4A68-A4F0-DA548C7C2BE9}" type="slidenum">
              <a:rPr lang="nb-NO" smtClean="0"/>
              <a:t>‹#›</a:t>
            </a:fld>
            <a:endParaRPr lang="nb-NO"/>
          </a:p>
        </p:txBody>
      </p:sp>
    </p:spTree>
    <p:extLst>
      <p:ext uri="{BB962C8B-B14F-4D97-AF65-F5344CB8AC3E}">
        <p14:creationId xmlns:p14="http://schemas.microsoft.com/office/powerpoint/2010/main" val="3963745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eakbook.org/peakbook-element/9059/Vest+for+Austre+Hol%C3%A5tinden.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E78D1AA-E8B5-4A68-A4F0-DA548C7C2BE9}" type="slidenum">
              <a:rPr lang="nb-NO" smtClean="0"/>
              <a:t>1</a:t>
            </a:fld>
            <a:endParaRPr lang="nb-NO" dirty="0"/>
          </a:p>
        </p:txBody>
      </p:sp>
    </p:spTree>
    <p:extLst>
      <p:ext uri="{BB962C8B-B14F-4D97-AF65-F5344CB8AC3E}">
        <p14:creationId xmlns:p14="http://schemas.microsoft.com/office/powerpoint/2010/main" val="2959305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E78D1AA-E8B5-4A68-A4F0-DA548C7C2BE9}" type="slidenum">
              <a:rPr lang="nb-NO" smtClean="0"/>
              <a:t>12</a:t>
            </a:fld>
            <a:endParaRPr lang="nb-NO"/>
          </a:p>
        </p:txBody>
      </p:sp>
    </p:spTree>
    <p:extLst>
      <p:ext uri="{BB962C8B-B14F-4D97-AF65-F5344CB8AC3E}">
        <p14:creationId xmlns:p14="http://schemas.microsoft.com/office/powerpoint/2010/main" val="1422789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E78D1AA-E8B5-4A68-A4F0-DA548C7C2BE9}" type="slidenum">
              <a:rPr lang="nb-NO" smtClean="0"/>
              <a:t>13</a:t>
            </a:fld>
            <a:endParaRPr lang="nb-NO"/>
          </a:p>
        </p:txBody>
      </p:sp>
    </p:spTree>
    <p:extLst>
      <p:ext uri="{BB962C8B-B14F-4D97-AF65-F5344CB8AC3E}">
        <p14:creationId xmlns:p14="http://schemas.microsoft.com/office/powerpoint/2010/main" val="1960399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smtClean="0"/>
              <a:t>Forsøker å skape en forbindelse mellom forskning og  praksis </a:t>
            </a:r>
          </a:p>
          <a:p>
            <a:r>
              <a:rPr lang="nb-NO" dirty="0" smtClean="0"/>
              <a:t>Andre:</a:t>
            </a:r>
            <a:r>
              <a:rPr lang="nb-NO" baseline="0" dirty="0" smtClean="0"/>
              <a:t> foreldre, skoleledere, politikere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smtClean="0"/>
              <a:t>En guide for å gi veiledning til andre som er involvert i skole</a:t>
            </a:r>
          </a:p>
          <a:p>
            <a:endParaRPr lang="nb-NO" dirty="0"/>
          </a:p>
        </p:txBody>
      </p:sp>
      <p:sp>
        <p:nvSpPr>
          <p:cNvPr id="4" name="Plassholder for lysbildenummer 3"/>
          <p:cNvSpPr>
            <a:spLocks noGrp="1"/>
          </p:cNvSpPr>
          <p:nvPr>
            <p:ph type="sldNum" sz="quarter" idx="10"/>
          </p:nvPr>
        </p:nvSpPr>
        <p:spPr/>
        <p:txBody>
          <a:bodyPr/>
          <a:lstStyle/>
          <a:p>
            <a:fld id="{CE78D1AA-E8B5-4A68-A4F0-DA548C7C2BE9}" type="slidenum">
              <a:rPr lang="nb-NO" smtClean="0"/>
              <a:t>14</a:t>
            </a:fld>
            <a:endParaRPr lang="nb-NO"/>
          </a:p>
        </p:txBody>
      </p:sp>
    </p:spTree>
    <p:extLst>
      <p:ext uri="{BB962C8B-B14F-4D97-AF65-F5344CB8AC3E}">
        <p14:creationId xmlns:p14="http://schemas.microsoft.com/office/powerpoint/2010/main" val="826077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57188" indent="-357188">
              <a:buFont typeface="Wingdings" panose="05000000000000000000" pitchFamily="2" charset="2"/>
              <a:buChar char="ü"/>
            </a:pPr>
            <a:r>
              <a:rPr lang="nb-NO" sz="1200" dirty="0" smtClean="0"/>
              <a:t> 60 000 medlemmer og mer enn 230 tilknyttede selskaper i USA og Canada</a:t>
            </a:r>
            <a:endParaRPr lang="nb-NO" sz="1200" dirty="0"/>
          </a:p>
        </p:txBody>
      </p:sp>
      <p:sp>
        <p:nvSpPr>
          <p:cNvPr id="4" name="Plassholder for lysbildenummer 3"/>
          <p:cNvSpPr>
            <a:spLocks noGrp="1"/>
          </p:cNvSpPr>
          <p:nvPr>
            <p:ph type="sldNum" sz="quarter" idx="10"/>
          </p:nvPr>
        </p:nvSpPr>
        <p:spPr/>
        <p:txBody>
          <a:bodyPr/>
          <a:lstStyle/>
          <a:p>
            <a:fld id="{CE78D1AA-E8B5-4A68-A4F0-DA548C7C2BE9}" type="slidenum">
              <a:rPr lang="nb-NO" smtClean="0"/>
              <a:t>15</a:t>
            </a:fld>
            <a:endParaRPr lang="nb-NO"/>
          </a:p>
        </p:txBody>
      </p:sp>
    </p:spTree>
    <p:extLst>
      <p:ext uri="{BB962C8B-B14F-4D97-AF65-F5344CB8AC3E}">
        <p14:creationId xmlns:p14="http://schemas.microsoft.com/office/powerpoint/2010/main" val="3485830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Hovedområder</a:t>
            </a:r>
            <a:r>
              <a:rPr lang="nb-NO" sz="1200" kern="1200" baseline="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Første </a:t>
            </a:r>
            <a:r>
              <a:rPr lang="nb-NO" sz="1200" kern="1200" dirty="0" smtClean="0">
                <a:solidFill>
                  <a:schemeClr val="tx1"/>
                </a:solidFill>
                <a:effectLst/>
                <a:latin typeface="+mn-lt"/>
                <a:ea typeface="+mn-ea"/>
                <a:cs typeface="+mn-cs"/>
              </a:rPr>
              <a:t>hovedområde er (</a:t>
            </a:r>
            <a:r>
              <a:rPr lang="nb-NO" sz="1200" kern="1200" dirty="0" err="1" smtClean="0">
                <a:solidFill>
                  <a:schemeClr val="tx1"/>
                </a:solidFill>
                <a:effectLst/>
                <a:latin typeface="+mn-lt"/>
                <a:ea typeface="+mn-ea"/>
                <a:cs typeface="+mn-cs"/>
              </a:rPr>
              <a:t>Teaching</a:t>
            </a:r>
            <a:r>
              <a:rPr lang="nb-NO" sz="1200" kern="1200" dirty="0" smtClean="0">
                <a:solidFill>
                  <a:schemeClr val="tx1"/>
                </a:solidFill>
                <a:effectLst/>
                <a:latin typeface="+mn-lt"/>
                <a:ea typeface="+mn-ea"/>
                <a:cs typeface="+mn-cs"/>
              </a:rPr>
              <a:t> and Learning) som peker på hvor viktig det er å tilby effektiv læring som engasjerer elever i situasjoner som er meningsfulle for elevene. Elevene skal utforske og samtale om matematikk både individuelt og i grupper. Det legges vekt på at de skal forstå de matematiske ideene. </a:t>
            </a:r>
          </a:p>
          <a:p>
            <a:r>
              <a:rPr lang="nb-NO" sz="1200" i="1" kern="1200" dirty="0" smtClean="0">
                <a:solidFill>
                  <a:schemeClr val="tx1"/>
                </a:solidFill>
                <a:effectLst/>
                <a:latin typeface="+mn-lt"/>
                <a:ea typeface="+mn-ea"/>
                <a:cs typeface="+mn-cs"/>
              </a:rPr>
              <a:t>Figur 4 Effektiv matematikkprogram http://slideplayer.com/slide/4893544/</a:t>
            </a:r>
          </a:p>
          <a:p>
            <a:r>
              <a:rPr lang="nb-NO" sz="1200" kern="1200" dirty="0" smtClean="0">
                <a:solidFill>
                  <a:schemeClr val="tx1"/>
                </a:solidFill>
                <a:effectLst/>
                <a:latin typeface="+mn-lt"/>
                <a:ea typeface="+mn-ea"/>
                <a:cs typeface="+mn-cs"/>
              </a:rPr>
              <a:t>Andre hovedområde </a:t>
            </a:r>
            <a:r>
              <a:rPr lang="nb-NO" sz="1200" i="1" kern="1200" dirty="0" smtClean="0">
                <a:solidFill>
                  <a:schemeClr val="tx1"/>
                </a:solidFill>
                <a:effectLst/>
                <a:latin typeface="+mn-lt"/>
                <a:ea typeface="+mn-ea"/>
                <a:cs typeface="+mn-cs"/>
              </a:rPr>
              <a:t>Access and Equity</a:t>
            </a:r>
            <a:r>
              <a:rPr lang="nb-NO" sz="1200" kern="1200" dirty="0" smtClean="0">
                <a:solidFill>
                  <a:schemeClr val="tx1"/>
                </a:solidFill>
                <a:effectLst/>
                <a:latin typeface="+mn-lt"/>
                <a:ea typeface="+mn-ea"/>
                <a:cs typeface="+mn-cs"/>
              </a:rPr>
              <a:t> beskriver at et utmerket matematikk-program krever at alle studenter har tilgang til en høyverdig læreplan, effektiv undervisning og læring. Det er viktig å ha høye forventninger til elevene for at de skal maksimere sitt læringspotensial.</a:t>
            </a:r>
            <a:r>
              <a:rPr lang="nb-NO" dirty="0" smtClean="0">
                <a:effectLst/>
              </a:rPr>
              <a:t> </a:t>
            </a:r>
            <a:r>
              <a:rPr lang="nb-NO" sz="1200" kern="1200" dirty="0" smtClean="0">
                <a:solidFill>
                  <a:schemeClr val="tx1"/>
                </a:solidFill>
                <a:effectLst/>
                <a:latin typeface="+mn-lt"/>
                <a:ea typeface="+mn-ea"/>
                <a:cs typeface="+mn-cs"/>
              </a:rPr>
              <a:t>Tredje hovedområde (Curriculum) presiserer hvor viktig det er med et gjennomtenkt pensum. Et effektiv matematikkprogram inneholder en læreplan som beskriver sammenhengende læringsprogresjoner og utvikler forståelse for sammenhenger og tilkoblinger innenfor matematiske områder og mellom matematikk og den virkelige </a:t>
            </a:r>
            <a:r>
              <a:rPr lang="nb-NO" sz="1200" kern="1200" dirty="0" err="1" smtClean="0">
                <a:solidFill>
                  <a:schemeClr val="tx1"/>
                </a:solidFill>
                <a:effectLst/>
                <a:latin typeface="+mn-lt"/>
                <a:ea typeface="+mn-ea"/>
                <a:cs typeface="+mn-cs"/>
              </a:rPr>
              <a:t>verden.Fjerde</a:t>
            </a:r>
            <a:r>
              <a:rPr lang="nb-NO" sz="1200" kern="1200" dirty="0" smtClean="0">
                <a:solidFill>
                  <a:schemeClr val="tx1"/>
                </a:solidFill>
                <a:effectLst/>
                <a:latin typeface="+mn-lt"/>
                <a:ea typeface="+mn-ea"/>
                <a:cs typeface="+mn-cs"/>
              </a:rPr>
              <a:t> hovedområde (Tools and Technology) sier at effektiv undervisning innebærer å integrere bruken av matematiske verktøy og teknologi som viktige ressurser for å hjelpe elevene å lære. Dette vil gjøre det lettere for eleven å forstå matematiske ideer, tenke matematisk og kommunisere matematisk tenkning. Femte hovedområde  (</a:t>
            </a:r>
            <a:r>
              <a:rPr lang="nb-NO" sz="1200" kern="1200" dirty="0" err="1" smtClean="0">
                <a:solidFill>
                  <a:schemeClr val="tx1"/>
                </a:solidFill>
                <a:effectLst/>
                <a:latin typeface="+mn-lt"/>
                <a:ea typeface="+mn-ea"/>
                <a:cs typeface="+mn-cs"/>
              </a:rPr>
              <a:t>Assessments</a:t>
            </a:r>
            <a:r>
              <a:rPr lang="nb-NO" sz="1200" kern="1200" dirty="0" smtClean="0">
                <a:solidFill>
                  <a:schemeClr val="tx1"/>
                </a:solidFill>
                <a:effectLst/>
                <a:latin typeface="+mn-lt"/>
                <a:ea typeface="+mn-ea"/>
                <a:cs typeface="+mn-cs"/>
              </a:rPr>
              <a:t>) beskriver en praksis hvor vurdering er en integrert del av læringsarbeidet, gir bevis på ferdigheter med viktig matematikkinnhold og praksis, inkluderer en rekke strategier og datakilder, og informerer tilbakemelding til studenter, instruksjonsbeslutninger og programforbedring. Sjette hovedområde (</a:t>
            </a:r>
            <a:r>
              <a:rPr lang="nb-NO" sz="1200" kern="1200" dirty="0" err="1" smtClean="0">
                <a:solidFill>
                  <a:schemeClr val="tx1"/>
                </a:solidFill>
                <a:effectLst/>
                <a:latin typeface="+mn-lt"/>
                <a:ea typeface="+mn-ea"/>
                <a:cs typeface="+mn-cs"/>
              </a:rPr>
              <a:t>Professionalism</a:t>
            </a:r>
            <a:r>
              <a:rPr lang="nb-NO" sz="1200" kern="1200" dirty="0" smtClean="0">
                <a:solidFill>
                  <a:schemeClr val="tx1"/>
                </a:solidFill>
                <a:effectLst/>
                <a:latin typeface="+mn-lt"/>
                <a:ea typeface="+mn-ea"/>
                <a:cs typeface="+mn-cs"/>
              </a:rPr>
              <a:t>) påpeker hvor viktig samarbeid er i et kollegium. Et utmerket matematikkprogram holder lærerne seg og deres kolleger ansvarlig for den matematiske suksessen til hver elev og for deres personlig og kollektiv profesjonell vekst mot effektiv undervisning og læring av matematikk. </a:t>
            </a:r>
          </a:p>
          <a:p>
            <a:r>
              <a:rPr lang="en-US" sz="1200" kern="1200" dirty="0" smtClean="0">
                <a:solidFill>
                  <a:schemeClr val="tx1"/>
                </a:solidFill>
                <a:effectLst/>
                <a:latin typeface="+mn-lt"/>
                <a:ea typeface="+mn-ea"/>
                <a:cs typeface="+mn-cs"/>
              </a:rPr>
              <a:t> </a:t>
            </a:r>
            <a:endParaRPr lang="nb-NO" sz="1200" kern="1200" dirty="0" smtClean="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E38B62C7-53CE-48FC-8003-8B52AD9F9EE6}" type="slidenum">
              <a:rPr lang="nb-NO" smtClean="0"/>
              <a:t>16</a:t>
            </a:fld>
            <a:endParaRPr lang="nb-NO"/>
          </a:p>
        </p:txBody>
      </p:sp>
    </p:spTree>
    <p:extLst>
      <p:ext uri="{BB962C8B-B14F-4D97-AF65-F5344CB8AC3E}">
        <p14:creationId xmlns:p14="http://schemas.microsoft.com/office/powerpoint/2010/main" val="327864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Digital</a:t>
            </a:r>
            <a:r>
              <a:rPr lang="nb-NO" baseline="0" dirty="0" smtClean="0"/>
              <a:t> revolusjon</a:t>
            </a:r>
          </a:p>
          <a:p>
            <a:r>
              <a:rPr lang="nb-NO" baseline="0" dirty="0" smtClean="0"/>
              <a:t>5G</a:t>
            </a:r>
          </a:p>
          <a:p>
            <a:r>
              <a:rPr lang="nb-NO" baseline="0" dirty="0" smtClean="0"/>
              <a:t>Kunstig intelligens Robotisering</a:t>
            </a:r>
          </a:p>
          <a:p>
            <a:r>
              <a:rPr lang="nb-NO" sz="1200" b="0" i="0" u="none" strike="noStrike" kern="1200" dirty="0" smtClean="0">
                <a:solidFill>
                  <a:schemeClr val="tx1"/>
                </a:solidFill>
                <a:effectLst/>
                <a:latin typeface="+mn-lt"/>
                <a:ea typeface="+mn-ea"/>
                <a:cs typeface="+mn-cs"/>
              </a:rPr>
              <a:t>Vi står foran den største og mest spennende etappen i den digitale revolusjonen i verden</a:t>
            </a:r>
          </a:p>
          <a:p>
            <a:r>
              <a:rPr lang="nb-NO" sz="1200" b="0" i="0" u="none" strike="noStrike" kern="1200" dirty="0" smtClean="0">
                <a:solidFill>
                  <a:schemeClr val="tx1"/>
                </a:solidFill>
                <a:effectLst/>
                <a:latin typeface="+mn-lt"/>
                <a:ea typeface="+mn-ea"/>
                <a:cs typeface="+mn-cs"/>
              </a:rPr>
              <a:t>Fagfornyelsen 2020:</a:t>
            </a:r>
            <a:r>
              <a:rPr lang="nb-NO" sz="1200" b="0" i="0" u="none" strike="noStrike" kern="1200" baseline="0" dirty="0" smtClean="0">
                <a:solidFill>
                  <a:schemeClr val="tx1"/>
                </a:solidFill>
                <a:effectLst/>
                <a:latin typeface="+mn-lt"/>
                <a:ea typeface="+mn-ea"/>
                <a:cs typeface="+mn-cs"/>
              </a:rPr>
              <a:t> </a:t>
            </a:r>
          </a:p>
          <a:p>
            <a:r>
              <a:rPr lang="nb-NO" sz="1200" b="0" i="0" u="none" strike="noStrike" kern="1200" dirty="0" smtClean="0">
                <a:solidFill>
                  <a:schemeClr val="tx1"/>
                </a:solidFill>
                <a:effectLst/>
                <a:latin typeface="+mn-lt"/>
                <a:ea typeface="+mn-ea"/>
                <a:cs typeface="+mn-cs"/>
              </a:rPr>
              <a:t>grunnkompetansen må styrkes; matte, programmering, ingeniørfag. </a:t>
            </a:r>
            <a:endParaRPr lang="nb-NO" dirty="0"/>
          </a:p>
        </p:txBody>
      </p:sp>
      <p:sp>
        <p:nvSpPr>
          <p:cNvPr id="4" name="Plassholder for lysbildenummer 3"/>
          <p:cNvSpPr>
            <a:spLocks noGrp="1"/>
          </p:cNvSpPr>
          <p:nvPr>
            <p:ph type="sldNum" sz="quarter" idx="10"/>
          </p:nvPr>
        </p:nvSpPr>
        <p:spPr/>
        <p:txBody>
          <a:bodyPr/>
          <a:lstStyle/>
          <a:p>
            <a:fld id="{CE78D1AA-E8B5-4A68-A4F0-DA548C7C2BE9}" type="slidenum">
              <a:rPr lang="nb-NO" smtClean="0"/>
              <a:t>17</a:t>
            </a:fld>
            <a:endParaRPr lang="nb-NO"/>
          </a:p>
        </p:txBody>
      </p:sp>
    </p:spTree>
    <p:extLst>
      <p:ext uri="{BB962C8B-B14F-4D97-AF65-F5344CB8AC3E}">
        <p14:creationId xmlns:p14="http://schemas.microsoft.com/office/powerpoint/2010/main" val="3544905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r>
              <a:rPr lang="nb-NO" sz="1200" b="0" i="0" kern="1200" dirty="0" err="1" smtClean="0">
                <a:solidFill>
                  <a:schemeClr val="tx1"/>
                </a:solidFill>
                <a:effectLst/>
                <a:latin typeface="+mn-lt"/>
                <a:ea typeface="+mn-ea"/>
                <a:cs typeface="+mn-cs"/>
              </a:rPr>
              <a:t>Technological</a:t>
            </a:r>
            <a:r>
              <a:rPr lang="nb-NO" sz="1200" b="0" i="0" kern="1200" dirty="0" smtClean="0">
                <a:solidFill>
                  <a:schemeClr val="tx1"/>
                </a:solidFill>
                <a:effectLst/>
                <a:latin typeface="+mn-lt"/>
                <a:ea typeface="+mn-ea"/>
                <a:cs typeface="+mn-cs"/>
              </a:rPr>
              <a:t> </a:t>
            </a:r>
            <a:r>
              <a:rPr lang="nb-NO" sz="1200" b="0" i="0" kern="1200" dirty="0" err="1" smtClean="0">
                <a:solidFill>
                  <a:schemeClr val="tx1"/>
                </a:solidFill>
                <a:effectLst/>
                <a:latin typeface="+mn-lt"/>
                <a:ea typeface="+mn-ea"/>
                <a:cs typeface="+mn-cs"/>
              </a:rPr>
              <a:t>Pedagogical</a:t>
            </a:r>
            <a:r>
              <a:rPr lang="nb-NO" sz="1200" b="0" i="0" kern="1200" dirty="0" smtClean="0">
                <a:solidFill>
                  <a:schemeClr val="tx1"/>
                </a:solidFill>
                <a:effectLst/>
                <a:latin typeface="+mn-lt"/>
                <a:ea typeface="+mn-ea"/>
                <a:cs typeface="+mn-cs"/>
              </a:rPr>
              <a:t> Content Knowledge (TPACK) er et rammeverk og en modell for å forstå og beskrive de ulike typene kunnskap lærere trenger for å kunne gjennomføre god og effektiv læring i et teknologirikt læringsmiljø.</a:t>
            </a:r>
          </a:p>
          <a:p>
            <a:pPr rtl="0"/>
            <a:r>
              <a:rPr lang="nb-NO" sz="1200" b="0" i="0" kern="1200" dirty="0" smtClean="0">
                <a:solidFill>
                  <a:schemeClr val="tx1"/>
                </a:solidFill>
                <a:effectLst/>
                <a:latin typeface="+mn-lt"/>
                <a:ea typeface="+mn-ea"/>
                <a:cs typeface="+mn-cs"/>
              </a:rPr>
              <a:t>TPACK-modellen er utarbeidet av professorene </a:t>
            </a:r>
            <a:r>
              <a:rPr lang="nb-NO" sz="1200" b="0" i="0" kern="1200" dirty="0" err="1" smtClean="0">
                <a:solidFill>
                  <a:schemeClr val="tx1"/>
                </a:solidFill>
                <a:effectLst/>
                <a:latin typeface="+mn-lt"/>
                <a:ea typeface="+mn-ea"/>
                <a:cs typeface="+mn-cs"/>
              </a:rPr>
              <a:t>Punya</a:t>
            </a:r>
            <a:r>
              <a:rPr lang="nb-NO" sz="1200" b="0" i="0" kern="1200" dirty="0" smtClean="0">
                <a:solidFill>
                  <a:schemeClr val="tx1"/>
                </a:solidFill>
                <a:effectLst/>
                <a:latin typeface="+mn-lt"/>
                <a:ea typeface="+mn-ea"/>
                <a:cs typeface="+mn-cs"/>
              </a:rPr>
              <a:t> </a:t>
            </a:r>
            <a:r>
              <a:rPr lang="nb-NO" sz="1200" b="0" i="0" kern="1200" dirty="0" err="1" smtClean="0">
                <a:solidFill>
                  <a:schemeClr val="tx1"/>
                </a:solidFill>
                <a:effectLst/>
                <a:latin typeface="+mn-lt"/>
                <a:ea typeface="+mn-ea"/>
                <a:cs typeface="+mn-cs"/>
              </a:rPr>
              <a:t>Mishra</a:t>
            </a:r>
            <a:r>
              <a:rPr lang="nb-NO" sz="1200" b="0" i="0" kern="1200" dirty="0" smtClean="0">
                <a:solidFill>
                  <a:schemeClr val="tx1"/>
                </a:solidFill>
                <a:effectLst/>
                <a:latin typeface="+mn-lt"/>
                <a:ea typeface="+mn-ea"/>
                <a:cs typeface="+mn-cs"/>
              </a:rPr>
              <a:t> og Matthew J. </a:t>
            </a:r>
            <a:r>
              <a:rPr lang="nb-NO" sz="1200" b="0" i="0" kern="1200" dirty="0" err="1" smtClean="0">
                <a:solidFill>
                  <a:schemeClr val="tx1"/>
                </a:solidFill>
                <a:effectLst/>
                <a:latin typeface="+mn-lt"/>
                <a:ea typeface="+mn-ea"/>
                <a:cs typeface="+mn-cs"/>
              </a:rPr>
              <a:t>Koehler</a:t>
            </a:r>
            <a:r>
              <a:rPr lang="nb-NO" sz="1200" b="0" i="0" kern="1200" dirty="0" smtClean="0">
                <a:solidFill>
                  <a:schemeClr val="tx1"/>
                </a:solidFill>
                <a:effectLst/>
                <a:latin typeface="+mn-lt"/>
                <a:ea typeface="+mn-ea"/>
                <a:cs typeface="+mn-cs"/>
              </a:rPr>
              <a:t>, som begge arbeider ved Michigan State </a:t>
            </a:r>
            <a:r>
              <a:rPr lang="nb-NO" sz="1200" b="0" i="0" kern="1200" dirty="0" err="1" smtClean="0">
                <a:solidFill>
                  <a:schemeClr val="tx1"/>
                </a:solidFill>
                <a:effectLst/>
                <a:latin typeface="+mn-lt"/>
                <a:ea typeface="+mn-ea"/>
                <a:cs typeface="+mn-cs"/>
              </a:rPr>
              <a:t>University</a:t>
            </a:r>
            <a:r>
              <a:rPr lang="nb-NO" sz="1200" b="0" i="0" kern="1200" dirty="0" smtClean="0">
                <a:solidFill>
                  <a:schemeClr val="tx1"/>
                </a:solidFill>
                <a:effectLst/>
                <a:latin typeface="+mn-lt"/>
                <a:ea typeface="+mn-ea"/>
                <a:cs typeface="+mn-cs"/>
              </a:rPr>
              <a:t>. Modellen er en videreutvikling av Lee S. </a:t>
            </a:r>
            <a:r>
              <a:rPr lang="nb-NO" sz="1200" b="0" i="0" kern="1200" dirty="0" err="1" smtClean="0">
                <a:solidFill>
                  <a:schemeClr val="tx1"/>
                </a:solidFill>
                <a:effectLst/>
                <a:latin typeface="+mn-lt"/>
                <a:ea typeface="+mn-ea"/>
                <a:cs typeface="+mn-cs"/>
              </a:rPr>
              <a:t>Shulmans</a:t>
            </a:r>
            <a:r>
              <a:rPr lang="nb-NO" sz="1200" b="0" i="0" kern="1200" dirty="0" smtClean="0">
                <a:solidFill>
                  <a:schemeClr val="tx1"/>
                </a:solidFill>
                <a:effectLst/>
                <a:latin typeface="+mn-lt"/>
                <a:ea typeface="+mn-ea"/>
                <a:cs typeface="+mn-cs"/>
              </a:rPr>
              <a:t> idé om </a:t>
            </a:r>
            <a:r>
              <a:rPr lang="nb-NO" sz="1200" b="0" i="0" kern="1200" dirty="0" err="1" smtClean="0">
                <a:solidFill>
                  <a:schemeClr val="tx1"/>
                </a:solidFill>
                <a:effectLst/>
                <a:latin typeface="+mn-lt"/>
                <a:ea typeface="+mn-ea"/>
                <a:cs typeface="+mn-cs"/>
              </a:rPr>
              <a:t>Pedagogical</a:t>
            </a:r>
            <a:r>
              <a:rPr lang="nb-NO" sz="1200" b="0" i="0" kern="1200" dirty="0" smtClean="0">
                <a:solidFill>
                  <a:schemeClr val="tx1"/>
                </a:solidFill>
                <a:effectLst/>
                <a:latin typeface="+mn-lt"/>
                <a:ea typeface="+mn-ea"/>
                <a:cs typeface="+mn-cs"/>
              </a:rPr>
              <a:t> Content Knowledge (PCK).</a:t>
            </a:r>
          </a:p>
          <a:p>
            <a:endParaRPr lang="nb-NO" dirty="0"/>
          </a:p>
        </p:txBody>
      </p:sp>
      <p:sp>
        <p:nvSpPr>
          <p:cNvPr id="4" name="Plassholder for lysbildenummer 3"/>
          <p:cNvSpPr>
            <a:spLocks noGrp="1"/>
          </p:cNvSpPr>
          <p:nvPr>
            <p:ph type="sldNum" sz="quarter" idx="10"/>
          </p:nvPr>
        </p:nvSpPr>
        <p:spPr/>
        <p:txBody>
          <a:bodyPr/>
          <a:lstStyle/>
          <a:p>
            <a:fld id="{CE78D1AA-E8B5-4A68-A4F0-DA548C7C2BE9}" type="slidenum">
              <a:rPr lang="nb-NO" smtClean="0"/>
              <a:t>18</a:t>
            </a:fld>
            <a:endParaRPr lang="nb-NO"/>
          </a:p>
        </p:txBody>
      </p:sp>
    </p:spTree>
    <p:extLst>
      <p:ext uri="{BB962C8B-B14F-4D97-AF65-F5344CB8AC3E}">
        <p14:creationId xmlns:p14="http://schemas.microsoft.com/office/powerpoint/2010/main" val="2897652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Før</a:t>
            </a:r>
            <a:r>
              <a:rPr lang="nb-NO" baseline="0" dirty="0" smtClean="0"/>
              <a:t> jeg går videre, ta med et </a:t>
            </a:r>
            <a:r>
              <a:rPr lang="nb-NO" baseline="0" dirty="0" err="1" smtClean="0"/>
              <a:t>et</a:t>
            </a:r>
            <a:r>
              <a:rPr lang="nb-NO" baseline="0" dirty="0" smtClean="0"/>
              <a:t> prinsipp om likeverdig undervisning</a:t>
            </a:r>
            <a:endParaRPr lang="nb-NO" dirty="0"/>
          </a:p>
        </p:txBody>
      </p:sp>
      <p:sp>
        <p:nvSpPr>
          <p:cNvPr id="4" name="Plassholder for lysbildenummer 3"/>
          <p:cNvSpPr>
            <a:spLocks noGrp="1"/>
          </p:cNvSpPr>
          <p:nvPr>
            <p:ph type="sldNum" sz="quarter" idx="10"/>
          </p:nvPr>
        </p:nvSpPr>
        <p:spPr/>
        <p:txBody>
          <a:bodyPr/>
          <a:lstStyle/>
          <a:p>
            <a:fld id="{CE78D1AA-E8B5-4A68-A4F0-DA548C7C2BE9}" type="slidenum">
              <a:rPr lang="nb-NO" smtClean="0"/>
              <a:t>19</a:t>
            </a:fld>
            <a:endParaRPr lang="nb-NO"/>
          </a:p>
        </p:txBody>
      </p:sp>
    </p:spTree>
    <p:extLst>
      <p:ext uri="{BB962C8B-B14F-4D97-AF65-F5344CB8AC3E}">
        <p14:creationId xmlns:p14="http://schemas.microsoft.com/office/powerpoint/2010/main" val="3070015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E78D1AA-E8B5-4A68-A4F0-DA548C7C2BE9}" type="slidenum">
              <a:rPr lang="nb-NO" smtClean="0"/>
              <a:t>21</a:t>
            </a:fld>
            <a:endParaRPr lang="nb-NO"/>
          </a:p>
        </p:txBody>
      </p:sp>
    </p:spTree>
    <p:extLst>
      <p:ext uri="{BB962C8B-B14F-4D97-AF65-F5344CB8AC3E}">
        <p14:creationId xmlns:p14="http://schemas.microsoft.com/office/powerpoint/2010/main" val="2805143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buFont typeface="Arial" panose="020B0604020202020204" pitchFamily="34" charset="0"/>
              <a:buChar char="•"/>
            </a:pPr>
            <a:r>
              <a:rPr lang="nb-NO" sz="1200" dirty="0" smtClean="0"/>
              <a:t>Viktig å etablere klare mål i matematikkundervisningen,</a:t>
            </a:r>
            <a:r>
              <a:rPr lang="nb-NO" sz="1200" baseline="0" dirty="0" smtClean="0"/>
              <a:t> elevene må vite hvor de skal</a:t>
            </a:r>
            <a:endParaRPr lang="nb-NO" sz="1200" dirty="0" smtClean="0"/>
          </a:p>
          <a:p>
            <a:pPr>
              <a:buFont typeface="Arial" panose="020B0604020202020204" pitchFamily="34" charset="0"/>
              <a:buChar char="•"/>
            </a:pPr>
            <a:r>
              <a:rPr lang="nb-NO" sz="1200" dirty="0" smtClean="0"/>
              <a:t>Felles forståelse blant lærere for elevenes læringsprogresjoner. </a:t>
            </a:r>
          </a:p>
          <a:p>
            <a:pPr>
              <a:buFont typeface="Arial" panose="020B0604020202020204" pitchFamily="34" charset="0"/>
              <a:buChar char="•"/>
            </a:pPr>
            <a:r>
              <a:rPr lang="nb-NO" sz="1200" dirty="0" smtClean="0"/>
              <a:t>Viktig å fokusere både på de overordnede målene og de   mer spesifikke målene som gjelder fra time til time. </a:t>
            </a:r>
          </a:p>
          <a:p>
            <a:pPr>
              <a:buFont typeface="Arial" panose="020B0604020202020204" pitchFamily="34" charset="0"/>
              <a:buChar char="•"/>
            </a:pPr>
            <a:r>
              <a:rPr lang="nb-NO" sz="1200" dirty="0" smtClean="0"/>
              <a:t>Målene skal være synlige for elevene slik at de kan overvåke sin egen faglige utvikling.</a:t>
            </a:r>
          </a:p>
          <a:p>
            <a:endParaRPr lang="nb-NO" dirty="0"/>
          </a:p>
        </p:txBody>
      </p:sp>
      <p:sp>
        <p:nvSpPr>
          <p:cNvPr id="4" name="Plassholder for lysbildenummer 3"/>
          <p:cNvSpPr>
            <a:spLocks noGrp="1"/>
          </p:cNvSpPr>
          <p:nvPr>
            <p:ph type="sldNum" sz="quarter" idx="10"/>
          </p:nvPr>
        </p:nvSpPr>
        <p:spPr/>
        <p:txBody>
          <a:bodyPr/>
          <a:lstStyle/>
          <a:p>
            <a:fld id="{CE78D1AA-E8B5-4A68-A4F0-DA548C7C2BE9}" type="slidenum">
              <a:rPr lang="nb-NO" smtClean="0"/>
              <a:t>23</a:t>
            </a:fld>
            <a:endParaRPr lang="nb-NO"/>
          </a:p>
        </p:txBody>
      </p:sp>
    </p:spTree>
    <p:extLst>
      <p:ext uri="{BB962C8B-B14F-4D97-AF65-F5344CB8AC3E}">
        <p14:creationId xmlns:p14="http://schemas.microsoft.com/office/powerpoint/2010/main" val="911113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Ikke</a:t>
            </a:r>
            <a:r>
              <a:rPr lang="nb-NO" baseline="0" dirty="0" smtClean="0"/>
              <a:t> et orakel som vet alt, bla , bla. Forskningen i masteroppgaven gir ingen sikre funn, men gir indikasjoner på kjennetegn på nettundervisningen i DVM hos tre nettlærere.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Nettundervisning</a:t>
            </a:r>
            <a:r>
              <a:rPr lang="nb-NO" baseline="0" dirty="0" smtClean="0"/>
              <a:t> ,medium AC, Forskningsrapporter NIFU</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smtClean="0"/>
              <a:t>Det kreves andre kvalifikasjoner for å være nettlærer enn lærer i det tradisjonelle klasserommet</a:t>
            </a:r>
            <a:endParaRPr lang="nb-NO" dirty="0" smtClean="0"/>
          </a:p>
          <a:p>
            <a:endParaRPr lang="nb-NO" baseline="0" dirty="0" smtClean="0"/>
          </a:p>
        </p:txBody>
      </p:sp>
      <p:sp>
        <p:nvSpPr>
          <p:cNvPr id="4" name="Plassholder for lysbildenummer 3"/>
          <p:cNvSpPr>
            <a:spLocks noGrp="1"/>
          </p:cNvSpPr>
          <p:nvPr>
            <p:ph type="sldNum" sz="quarter" idx="10"/>
          </p:nvPr>
        </p:nvSpPr>
        <p:spPr/>
        <p:txBody>
          <a:bodyPr/>
          <a:lstStyle/>
          <a:p>
            <a:fld id="{CE78D1AA-E8B5-4A68-A4F0-DA548C7C2BE9}" type="slidenum">
              <a:rPr lang="nb-NO" smtClean="0"/>
              <a:t>2</a:t>
            </a:fld>
            <a:endParaRPr lang="nb-NO" dirty="0"/>
          </a:p>
        </p:txBody>
      </p:sp>
    </p:spTree>
    <p:extLst>
      <p:ext uri="{BB962C8B-B14F-4D97-AF65-F5344CB8AC3E}">
        <p14:creationId xmlns:p14="http://schemas.microsoft.com/office/powerpoint/2010/main" val="666404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Viktig å integrere oppgaver som fremmer resonering og problemløsning. </a:t>
            </a:r>
          </a:p>
          <a:p>
            <a:r>
              <a:rPr lang="nb-NO" dirty="0" smtClean="0"/>
              <a:t>Viktig å involvere studenter i å løse og diskutere oppgaver som fremmer matematisk resonnement og problemløsning. </a:t>
            </a:r>
          </a:p>
          <a:p>
            <a:r>
              <a:rPr lang="nb-NO" dirty="0" smtClean="0"/>
              <a:t>Viktig med oppgaver med mange innfallsvinkler og varierte løsningsstrategier </a:t>
            </a:r>
          </a:p>
          <a:p>
            <a:endParaRPr lang="nb-NO" dirty="0"/>
          </a:p>
        </p:txBody>
      </p:sp>
      <p:sp>
        <p:nvSpPr>
          <p:cNvPr id="4" name="Plassholder for lysbildenummer 3"/>
          <p:cNvSpPr>
            <a:spLocks noGrp="1"/>
          </p:cNvSpPr>
          <p:nvPr>
            <p:ph type="sldNum" sz="quarter" idx="10"/>
          </p:nvPr>
        </p:nvSpPr>
        <p:spPr/>
        <p:txBody>
          <a:bodyPr/>
          <a:lstStyle/>
          <a:p>
            <a:fld id="{CE78D1AA-E8B5-4A68-A4F0-DA548C7C2BE9}" type="slidenum">
              <a:rPr lang="nb-NO" smtClean="0"/>
              <a:t>25</a:t>
            </a:fld>
            <a:endParaRPr lang="nb-NO"/>
          </a:p>
        </p:txBody>
      </p:sp>
    </p:spTree>
    <p:extLst>
      <p:ext uri="{BB962C8B-B14F-4D97-AF65-F5344CB8AC3E}">
        <p14:creationId xmlns:p14="http://schemas.microsoft.com/office/powerpoint/2010/main" val="2406538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smtClean="0"/>
              <a:t>Hvordan skape sammenhenger mellom ulike representasjoner for å skape en dypere forståelse for matematiske konsepter og prosedyrer som verktøy for problemløsning?</a:t>
            </a:r>
          </a:p>
          <a:p>
            <a:endParaRPr lang="nb-NO" dirty="0"/>
          </a:p>
        </p:txBody>
      </p:sp>
      <p:sp>
        <p:nvSpPr>
          <p:cNvPr id="4" name="Plassholder for lysbildenummer 3"/>
          <p:cNvSpPr>
            <a:spLocks noGrp="1"/>
          </p:cNvSpPr>
          <p:nvPr>
            <p:ph type="sldNum" sz="quarter" idx="10"/>
          </p:nvPr>
        </p:nvSpPr>
        <p:spPr/>
        <p:txBody>
          <a:bodyPr/>
          <a:lstStyle/>
          <a:p>
            <a:fld id="{CE78D1AA-E8B5-4A68-A4F0-DA548C7C2BE9}" type="slidenum">
              <a:rPr lang="nb-NO" smtClean="0"/>
              <a:t>26</a:t>
            </a:fld>
            <a:endParaRPr lang="nb-NO"/>
          </a:p>
        </p:txBody>
      </p:sp>
    </p:spTree>
    <p:extLst>
      <p:ext uri="{BB962C8B-B14F-4D97-AF65-F5344CB8AC3E}">
        <p14:creationId xmlns:p14="http://schemas.microsoft.com/office/powerpoint/2010/main" val="195496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smtClean="0"/>
              <a:t>Meningsfulle matematiske diskusjoner er viktig for læringsutbyttet til alle elevene i klassen. </a:t>
            </a:r>
          </a:p>
          <a:p>
            <a:r>
              <a:rPr lang="nb-NO" sz="1200" dirty="0" smtClean="0"/>
              <a:t>Matematisk diskurs inkluderer målrettet utveksling av ideer, samt gjennom andre former for verbal, visuell og skriftlig kommunikasjon. </a:t>
            </a:r>
          </a:p>
          <a:p>
            <a:r>
              <a:rPr lang="nb-NO" sz="1200" dirty="0" smtClean="0"/>
              <a:t>Diskursen i matematikk klasserommet gir studentene muligheter å dele ideer og klargjøre forståelser.</a:t>
            </a:r>
          </a:p>
          <a:p>
            <a:r>
              <a:rPr lang="nb-NO" sz="1200" dirty="0" smtClean="0"/>
              <a:t>Konstruere overbevisende argumenter angående hvorfor og hvordan ting fungerer, utvikle et språk for å uttrykke matematiske ideer og lære å se ting fra andre perspektiver. </a:t>
            </a:r>
          </a:p>
          <a:p>
            <a:endParaRPr lang="nb-NO" dirty="0"/>
          </a:p>
        </p:txBody>
      </p:sp>
      <p:sp>
        <p:nvSpPr>
          <p:cNvPr id="4" name="Plassholder for lysbildenummer 3"/>
          <p:cNvSpPr>
            <a:spLocks noGrp="1"/>
          </p:cNvSpPr>
          <p:nvPr>
            <p:ph type="sldNum" sz="quarter" idx="10"/>
          </p:nvPr>
        </p:nvSpPr>
        <p:spPr/>
        <p:txBody>
          <a:bodyPr/>
          <a:lstStyle/>
          <a:p>
            <a:fld id="{CE78D1AA-E8B5-4A68-A4F0-DA548C7C2BE9}" type="slidenum">
              <a:rPr lang="nb-NO" smtClean="0"/>
              <a:t>27</a:t>
            </a:fld>
            <a:endParaRPr lang="nb-NO"/>
          </a:p>
        </p:txBody>
      </p:sp>
    </p:spTree>
    <p:extLst>
      <p:ext uri="{BB962C8B-B14F-4D97-AF65-F5344CB8AC3E}">
        <p14:creationId xmlns:p14="http://schemas.microsoft.com/office/powerpoint/2010/main" val="4186849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smtClean="0"/>
              <a:t>Smith og Stein (2011). Eksempel</a:t>
            </a:r>
            <a:r>
              <a:rPr lang="nb-NO" sz="1200" baseline="0" dirty="0" smtClean="0"/>
              <a:t> på undervisningsopplegg som endrer kommunikasjonen i klasserommet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aseline="0" dirty="0" smtClean="0"/>
              <a:t>Forvente- overvåke- velge ut, rekkefølge, se sammenhenger</a:t>
            </a:r>
            <a:endParaRPr lang="nb-NO" sz="1200" dirty="0" smtClean="0"/>
          </a:p>
          <a:p>
            <a:endParaRPr lang="nb-NO" dirty="0"/>
          </a:p>
        </p:txBody>
      </p:sp>
      <p:sp>
        <p:nvSpPr>
          <p:cNvPr id="4" name="Plassholder for lysbildenummer 3"/>
          <p:cNvSpPr>
            <a:spLocks noGrp="1"/>
          </p:cNvSpPr>
          <p:nvPr>
            <p:ph type="sldNum" sz="quarter" idx="10"/>
          </p:nvPr>
        </p:nvSpPr>
        <p:spPr/>
        <p:txBody>
          <a:bodyPr/>
          <a:lstStyle/>
          <a:p>
            <a:fld id="{CE78D1AA-E8B5-4A68-A4F0-DA548C7C2BE9}" type="slidenum">
              <a:rPr lang="nb-NO" smtClean="0"/>
              <a:t>28</a:t>
            </a:fld>
            <a:endParaRPr lang="nb-NO"/>
          </a:p>
        </p:txBody>
      </p:sp>
    </p:spTree>
    <p:extLst>
      <p:ext uri="{BB962C8B-B14F-4D97-AF65-F5344CB8AC3E}">
        <p14:creationId xmlns:p14="http://schemas.microsoft.com/office/powerpoint/2010/main" val="3900870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err="1" smtClean="0"/>
              <a:t>Boaler</a:t>
            </a:r>
            <a:r>
              <a:rPr lang="nb-NO" sz="1200" dirty="0" smtClean="0"/>
              <a:t> og </a:t>
            </a:r>
            <a:r>
              <a:rPr lang="nb-NO" sz="1200" dirty="0" err="1" smtClean="0"/>
              <a:t>Brodie</a:t>
            </a:r>
            <a:r>
              <a:rPr lang="nb-NO" sz="1200" dirty="0" smtClean="0"/>
              <a:t> (2004) presenterer et rammeverk som kategoriserer alle typer spørsmål som lærere stiller:</a:t>
            </a:r>
          </a:p>
          <a:p>
            <a:endParaRPr lang="nb-NO" dirty="0"/>
          </a:p>
        </p:txBody>
      </p:sp>
      <p:sp>
        <p:nvSpPr>
          <p:cNvPr id="4" name="Plassholder for lysbildenummer 3"/>
          <p:cNvSpPr>
            <a:spLocks noGrp="1"/>
          </p:cNvSpPr>
          <p:nvPr>
            <p:ph type="sldNum" sz="quarter" idx="10"/>
          </p:nvPr>
        </p:nvSpPr>
        <p:spPr/>
        <p:txBody>
          <a:bodyPr/>
          <a:lstStyle/>
          <a:p>
            <a:fld id="{CE78D1AA-E8B5-4A68-A4F0-DA548C7C2BE9}" type="slidenum">
              <a:rPr lang="nb-NO" smtClean="0"/>
              <a:t>30</a:t>
            </a:fld>
            <a:endParaRPr lang="nb-NO"/>
          </a:p>
        </p:txBody>
      </p:sp>
    </p:spTree>
    <p:extLst>
      <p:ext uri="{BB962C8B-B14F-4D97-AF65-F5344CB8AC3E}">
        <p14:creationId xmlns:p14="http://schemas.microsoft.com/office/powerpoint/2010/main" val="2455341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smtClean="0"/>
              <a:t>Prosedyrekunnskap handler om å vite hvordan noe skal gjøres. </a:t>
            </a:r>
          </a:p>
          <a:p>
            <a:r>
              <a:rPr lang="nb-NO" sz="1200" dirty="0" smtClean="0"/>
              <a:t>Begrepsforståelse handler om å forstå hva matematiske begreper innebærer og kunne se og forstå prinsipper og sammenhenger.</a:t>
            </a:r>
          </a:p>
          <a:p>
            <a:r>
              <a:rPr lang="nb-NO" sz="1200" dirty="0" smtClean="0"/>
              <a:t>J. </a:t>
            </a:r>
            <a:r>
              <a:rPr lang="nb-NO" sz="1200" dirty="0" err="1" smtClean="0"/>
              <a:t>Hiebert</a:t>
            </a:r>
            <a:r>
              <a:rPr lang="nb-NO" sz="1200" dirty="0" smtClean="0"/>
              <a:t> (2013) poengterer hvor viktig det er både inneha prosedyrekunnskap og konseptuell kunnskap. Eksempelvis er prosedyrekunnskap som gangetabellen og geometriske formler viktig å automatisere. </a:t>
            </a:r>
          </a:p>
          <a:p>
            <a:r>
              <a:rPr lang="nb-NO" sz="1200" dirty="0" smtClean="0"/>
              <a:t>Grønmo og Throndsen (2006) hevder at for å kunne løse et utfordrende problem må elevene ha automatisert prosedyrekunnskap slik at de kan konsentrere sin intellektuelle kapasitet om selve problemet.</a:t>
            </a:r>
          </a:p>
          <a:p>
            <a:endParaRPr lang="nb-NO" dirty="0"/>
          </a:p>
        </p:txBody>
      </p:sp>
      <p:sp>
        <p:nvSpPr>
          <p:cNvPr id="4" name="Plassholder for lysbildenummer 3"/>
          <p:cNvSpPr>
            <a:spLocks noGrp="1"/>
          </p:cNvSpPr>
          <p:nvPr>
            <p:ph type="sldNum" sz="quarter" idx="10"/>
          </p:nvPr>
        </p:nvSpPr>
        <p:spPr/>
        <p:txBody>
          <a:bodyPr/>
          <a:lstStyle/>
          <a:p>
            <a:fld id="{CE78D1AA-E8B5-4A68-A4F0-DA548C7C2BE9}" type="slidenum">
              <a:rPr lang="nb-NO" smtClean="0"/>
              <a:t>31</a:t>
            </a:fld>
            <a:endParaRPr lang="nb-NO"/>
          </a:p>
        </p:txBody>
      </p:sp>
    </p:spTree>
    <p:extLst>
      <p:ext uri="{BB962C8B-B14F-4D97-AF65-F5344CB8AC3E}">
        <p14:creationId xmlns:p14="http://schemas.microsoft.com/office/powerpoint/2010/main" val="39067193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Hva bør læreren gjøre for å støtte elevene produktivt i å lære matematikk?</a:t>
            </a:r>
          </a:p>
          <a:p>
            <a:pPr marL="0" marR="0" lvl="0" indent="0" algn="l" defTabSz="914400" rtl="0" eaLnBrk="0" fontAlgn="base" latinLnBrk="0" hangingPunct="0">
              <a:lnSpc>
                <a:spcPct val="100000"/>
              </a:lnSpc>
              <a:spcBef>
                <a:spcPct val="0"/>
              </a:spcBef>
              <a:spcAft>
                <a:spcPct val="0"/>
              </a:spcAft>
              <a:buClrTx/>
              <a:buSzTx/>
              <a:buFontTx/>
              <a:buNone/>
              <a:tabLst/>
            </a:pPr>
            <a:endParaRPr lang="nb-NO" altLang="nb-NO" sz="800" dirty="0" smtClean="0">
              <a:latin typeface="Calibri" panose="020F0502020204030204" pitchFamily="34" charset="0"/>
              <a:ea typeface="Times New Roman" panose="02020603050405020304" pitchFamily="18" charset="0"/>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nb-NO" altLang="nb-NO"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For det første er det viktig å f</a:t>
            </a:r>
            <a:r>
              <a:rPr kumimoji="0" lang="nb-NO" altLang="nb-NO" sz="1200" b="0" i="0" u="none" strike="noStrike" cap="none" normalizeH="0" baseline="0" dirty="0" smtClean="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orutse hva elevene kan slite med.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nb-NO" altLang="nb-NO" sz="1200" b="0" i="0" u="none" strike="noStrike" cap="none" normalizeH="0" baseline="0" dirty="0" smtClean="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Det andre er å gi elevene tid til å streve med opp oppgaver.</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nb-NO" altLang="nb-NO" sz="1200" b="0" i="0" u="none" strike="noStrike" cap="none" normalizeH="0" baseline="0" dirty="0" smtClean="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Det tredje er at det er viktig å hjelpe elevene til å innse at forvirring og feil er en naturlig del av læring.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nb-NO" altLang="nb-NO" sz="1200" b="0" i="0" u="none" strike="noStrike" cap="none" normalizeH="0" baseline="0" dirty="0" smtClean="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Det fjerde er læreren må oppmuntre til innsats og kamp for å se mening i matematiske ideer og arbeid med matematiske oppgaver. Spesielt må elevene læres opp til å være utholdende og utforskende. </a:t>
            </a:r>
            <a:endParaRPr kumimoji="0" lang="nb-NO" altLang="nb-NO" sz="1200" b="0" i="0" u="none" strike="noStrike" cap="none" normalizeH="0" baseline="0" dirty="0" smtClean="0">
              <a:ln>
                <a:noFill/>
              </a:ln>
              <a:solidFill>
                <a:schemeClr val="tx1"/>
              </a:solidFill>
              <a:effectLst/>
              <a:latin typeface="Arial" panose="020B0604020202020204" pitchFamily="34" charset="0"/>
            </a:endParaRPr>
          </a:p>
          <a:p>
            <a:endParaRPr lang="nb-NO" dirty="0"/>
          </a:p>
        </p:txBody>
      </p:sp>
      <p:sp>
        <p:nvSpPr>
          <p:cNvPr id="4" name="Plassholder for lysbildenummer 3"/>
          <p:cNvSpPr>
            <a:spLocks noGrp="1"/>
          </p:cNvSpPr>
          <p:nvPr>
            <p:ph type="sldNum" sz="quarter" idx="10"/>
          </p:nvPr>
        </p:nvSpPr>
        <p:spPr/>
        <p:txBody>
          <a:bodyPr/>
          <a:lstStyle/>
          <a:p>
            <a:fld id="{CE78D1AA-E8B5-4A68-A4F0-DA548C7C2BE9}" type="slidenum">
              <a:rPr lang="nb-NO" smtClean="0"/>
              <a:t>32</a:t>
            </a:fld>
            <a:endParaRPr lang="nb-NO"/>
          </a:p>
        </p:txBody>
      </p:sp>
    </p:spTree>
    <p:extLst>
      <p:ext uri="{BB962C8B-B14F-4D97-AF65-F5344CB8AC3E}">
        <p14:creationId xmlns:p14="http://schemas.microsoft.com/office/powerpoint/2010/main" val="5516178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smtClean="0"/>
              <a:t>Det siste prinsippet i P2A peker på hvor viktig det er at læreren analysere studentenes nåværende matematiske forståelse og bruker den som grunnlag for å ta instruksjonsbeslutninger. </a:t>
            </a:r>
            <a:r>
              <a:rPr lang="nb-NO" sz="1200" dirty="0" err="1" smtClean="0"/>
              <a:t>Wiliam</a:t>
            </a:r>
            <a:r>
              <a:rPr lang="nb-NO" sz="1200" dirty="0" smtClean="0"/>
              <a:t> (2011) hevder at oppmerksomheten rundt å diagnostisere og bruke elevenes tenkning er en viktig komponent i </a:t>
            </a:r>
            <a:r>
              <a:rPr lang="nb-NO" sz="1200" i="1" dirty="0" smtClean="0"/>
              <a:t>formativ vurdering.</a:t>
            </a:r>
            <a:endParaRPr lang="nb-NO" sz="1200" dirty="0" smtClean="0"/>
          </a:p>
          <a:p>
            <a:endParaRPr lang="nb-NO" dirty="0"/>
          </a:p>
        </p:txBody>
      </p:sp>
      <p:sp>
        <p:nvSpPr>
          <p:cNvPr id="4" name="Plassholder for lysbildenummer 3"/>
          <p:cNvSpPr>
            <a:spLocks noGrp="1"/>
          </p:cNvSpPr>
          <p:nvPr>
            <p:ph type="sldNum" sz="quarter" idx="10"/>
          </p:nvPr>
        </p:nvSpPr>
        <p:spPr/>
        <p:txBody>
          <a:bodyPr/>
          <a:lstStyle/>
          <a:p>
            <a:fld id="{CE78D1AA-E8B5-4A68-A4F0-DA548C7C2BE9}" type="slidenum">
              <a:rPr lang="nb-NO" smtClean="0"/>
              <a:t>33</a:t>
            </a:fld>
            <a:endParaRPr lang="nb-NO"/>
          </a:p>
        </p:txBody>
      </p:sp>
    </p:spTree>
    <p:extLst>
      <p:ext uri="{BB962C8B-B14F-4D97-AF65-F5344CB8AC3E}">
        <p14:creationId xmlns:p14="http://schemas.microsoft.com/office/powerpoint/2010/main" val="3503123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Tillate elevene å tenke</a:t>
            </a:r>
            <a:r>
              <a:rPr lang="nb-NO" baseline="0" dirty="0" smtClean="0"/>
              <a:t> før svaret kommer</a:t>
            </a:r>
            <a:endParaRPr lang="nb-NO" dirty="0"/>
          </a:p>
        </p:txBody>
      </p:sp>
      <p:sp>
        <p:nvSpPr>
          <p:cNvPr id="4" name="Plassholder for lysbildenummer 3"/>
          <p:cNvSpPr>
            <a:spLocks noGrp="1"/>
          </p:cNvSpPr>
          <p:nvPr>
            <p:ph type="sldNum" sz="quarter" idx="10"/>
          </p:nvPr>
        </p:nvSpPr>
        <p:spPr/>
        <p:txBody>
          <a:bodyPr/>
          <a:lstStyle/>
          <a:p>
            <a:fld id="{CE78D1AA-E8B5-4A68-A4F0-DA548C7C2BE9}" type="slidenum">
              <a:rPr lang="nb-NO" smtClean="0"/>
              <a:t>35</a:t>
            </a:fld>
            <a:endParaRPr lang="nb-NO"/>
          </a:p>
        </p:txBody>
      </p:sp>
    </p:spTree>
    <p:extLst>
      <p:ext uri="{BB962C8B-B14F-4D97-AF65-F5344CB8AC3E}">
        <p14:creationId xmlns:p14="http://schemas.microsoft.com/office/powerpoint/2010/main" val="16259713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E78D1AA-E8B5-4A68-A4F0-DA548C7C2BE9}" type="slidenum">
              <a:rPr lang="nb-NO" smtClean="0"/>
              <a:t>36</a:t>
            </a:fld>
            <a:endParaRPr lang="nb-NO"/>
          </a:p>
        </p:txBody>
      </p:sp>
    </p:spTree>
    <p:extLst>
      <p:ext uri="{BB962C8B-B14F-4D97-AF65-F5344CB8AC3E}">
        <p14:creationId xmlns:p14="http://schemas.microsoft.com/office/powerpoint/2010/main" val="1202910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Si litt om bakgrunnen for</a:t>
            </a:r>
            <a:r>
              <a:rPr lang="nb-NO" baseline="0" dirty="0" smtClean="0"/>
              <a:t> utsagnet. Utsagnet er fra en god kollega og nettlærer i DVM. Sier litt om frustrasjonen rundt det å være nettlærer.</a:t>
            </a:r>
            <a:endParaRPr lang="nb-NO" dirty="0"/>
          </a:p>
        </p:txBody>
      </p:sp>
      <p:sp>
        <p:nvSpPr>
          <p:cNvPr id="4" name="Plassholder for lysbildenummer 3"/>
          <p:cNvSpPr>
            <a:spLocks noGrp="1"/>
          </p:cNvSpPr>
          <p:nvPr>
            <p:ph type="sldNum" sz="quarter" idx="10"/>
          </p:nvPr>
        </p:nvSpPr>
        <p:spPr/>
        <p:txBody>
          <a:bodyPr/>
          <a:lstStyle/>
          <a:p>
            <a:fld id="{CE78D1AA-E8B5-4A68-A4F0-DA548C7C2BE9}" type="slidenum">
              <a:rPr lang="nb-NO" smtClean="0"/>
              <a:t>3</a:t>
            </a:fld>
            <a:endParaRPr lang="nb-NO"/>
          </a:p>
        </p:txBody>
      </p:sp>
    </p:spTree>
    <p:extLst>
      <p:ext uri="{BB962C8B-B14F-4D97-AF65-F5344CB8AC3E}">
        <p14:creationId xmlns:p14="http://schemas.microsoft.com/office/powerpoint/2010/main" val="33656245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smtClean="0"/>
              <a:t>Forskningsgruppen Digitale Læringsfelleskap ved Universitetet i Bergen har gjennomført på oppdrag fra Kommunesektorens organisasjon (KS) og Østlandssamarbeidet. (Sluttrapport juni 2013)</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smtClean="0"/>
              <a:t>17529 elever, 2524 lærere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kern="1200" dirty="0" smtClean="0">
                <a:solidFill>
                  <a:schemeClr val="tx1"/>
                </a:solidFill>
                <a:effectLst/>
                <a:latin typeface="+mn-lt"/>
                <a:ea typeface="+mn-ea"/>
                <a:cs typeface="+mn-cs"/>
              </a:rPr>
              <a:t>I SMIL-studien, som er den største IKT-studien i den vidaregåande </a:t>
            </a:r>
            <a:r>
              <a:rPr lang="nb-NO" sz="1200" b="0" i="0" kern="1200" dirty="0" err="1" smtClean="0">
                <a:solidFill>
                  <a:schemeClr val="tx1"/>
                </a:solidFill>
                <a:effectLst/>
                <a:latin typeface="+mn-lt"/>
                <a:ea typeface="+mn-ea"/>
                <a:cs typeface="+mn-cs"/>
              </a:rPr>
              <a:t>skulen</a:t>
            </a:r>
            <a:r>
              <a:rPr lang="nb-NO" sz="1200" b="0" i="0" kern="1200" dirty="0" smtClean="0">
                <a:solidFill>
                  <a:schemeClr val="tx1"/>
                </a:solidFill>
                <a:effectLst/>
                <a:latin typeface="+mn-lt"/>
                <a:ea typeface="+mn-ea"/>
                <a:cs typeface="+mn-cs"/>
              </a:rPr>
              <a:t> her til lands, fant vi at kreativ bruk av digitale verktøy ga </a:t>
            </a:r>
            <a:r>
              <a:rPr lang="nb-NO" sz="1200" b="0" i="0" kern="1200" dirty="0" err="1" smtClean="0">
                <a:solidFill>
                  <a:schemeClr val="tx1"/>
                </a:solidFill>
                <a:effectLst/>
                <a:latin typeface="+mn-lt"/>
                <a:ea typeface="+mn-ea"/>
                <a:cs typeface="+mn-cs"/>
              </a:rPr>
              <a:t>meir</a:t>
            </a:r>
            <a:r>
              <a:rPr lang="nb-NO" sz="1200" b="0" i="0" kern="1200" dirty="0" smtClean="0">
                <a:solidFill>
                  <a:schemeClr val="tx1"/>
                </a:solidFill>
                <a:effectLst/>
                <a:latin typeface="+mn-lt"/>
                <a:ea typeface="+mn-ea"/>
                <a:cs typeface="+mn-cs"/>
              </a:rPr>
              <a:t> rettleiingstid og </a:t>
            </a:r>
            <a:r>
              <a:rPr lang="nb-NO" sz="1200" b="0" i="0" kern="1200" dirty="0" err="1" smtClean="0">
                <a:solidFill>
                  <a:schemeClr val="tx1"/>
                </a:solidFill>
                <a:effectLst/>
                <a:latin typeface="+mn-lt"/>
                <a:ea typeface="+mn-ea"/>
                <a:cs typeface="+mn-cs"/>
              </a:rPr>
              <a:t>faglege</a:t>
            </a:r>
            <a:r>
              <a:rPr lang="nb-NO" sz="1200" b="0" i="0" kern="1200" dirty="0" smtClean="0">
                <a:solidFill>
                  <a:schemeClr val="tx1"/>
                </a:solidFill>
                <a:effectLst/>
                <a:latin typeface="+mn-lt"/>
                <a:ea typeface="+mn-ea"/>
                <a:cs typeface="+mn-cs"/>
              </a:rPr>
              <a:t> </a:t>
            </a:r>
            <a:r>
              <a:rPr lang="nb-NO" sz="1200" b="0" i="0" kern="1200" dirty="0" err="1" smtClean="0">
                <a:solidFill>
                  <a:schemeClr val="tx1"/>
                </a:solidFill>
                <a:effectLst/>
                <a:latin typeface="+mn-lt"/>
                <a:ea typeface="+mn-ea"/>
                <a:cs typeface="+mn-cs"/>
              </a:rPr>
              <a:t>vinstar</a:t>
            </a:r>
            <a:r>
              <a:rPr lang="nb-NO" sz="1200" b="0" i="0" kern="1200" dirty="0" smtClean="0">
                <a:solidFill>
                  <a:schemeClr val="tx1"/>
                </a:solidFill>
                <a:effectLst/>
                <a:latin typeface="+mn-lt"/>
                <a:ea typeface="+mn-ea"/>
                <a:cs typeface="+mn-cs"/>
              </a:rPr>
              <a:t> –spesielt for </a:t>
            </a:r>
            <a:r>
              <a:rPr lang="nb-NO" sz="1200" b="0" i="0" kern="1200" dirty="0" err="1" smtClean="0">
                <a:solidFill>
                  <a:schemeClr val="tx1"/>
                </a:solidFill>
                <a:effectLst/>
                <a:latin typeface="+mn-lt"/>
                <a:ea typeface="+mn-ea"/>
                <a:cs typeface="+mn-cs"/>
              </a:rPr>
              <a:t>dei</a:t>
            </a:r>
            <a:r>
              <a:rPr lang="nb-NO" sz="1200" b="0" i="0" kern="1200" dirty="0" smtClean="0">
                <a:solidFill>
                  <a:schemeClr val="tx1"/>
                </a:solidFill>
                <a:effectLst/>
                <a:latin typeface="+mn-lt"/>
                <a:ea typeface="+mn-ea"/>
                <a:cs typeface="+mn-cs"/>
              </a:rPr>
              <a:t> </a:t>
            </a:r>
            <a:r>
              <a:rPr lang="nb-NO" sz="1200" b="0" i="0" kern="1200" dirty="0" err="1" smtClean="0">
                <a:solidFill>
                  <a:schemeClr val="tx1"/>
                </a:solidFill>
                <a:effectLst/>
                <a:latin typeface="+mn-lt"/>
                <a:ea typeface="+mn-ea"/>
                <a:cs typeface="+mn-cs"/>
              </a:rPr>
              <a:t>elevane</a:t>
            </a:r>
            <a:r>
              <a:rPr lang="nb-NO" sz="1200" b="0" i="0" kern="1200" dirty="0" smtClean="0">
                <a:solidFill>
                  <a:schemeClr val="tx1"/>
                </a:solidFill>
                <a:effectLst/>
                <a:latin typeface="+mn-lt"/>
                <a:ea typeface="+mn-ea"/>
                <a:cs typeface="+mn-cs"/>
              </a:rPr>
              <a:t> som trengte det mest.</a:t>
            </a:r>
            <a:endParaRPr lang="nb-NO"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smtClean="0"/>
          </a:p>
          <a:p>
            <a:endParaRPr lang="nb-NO" dirty="0"/>
          </a:p>
        </p:txBody>
      </p:sp>
      <p:sp>
        <p:nvSpPr>
          <p:cNvPr id="4" name="Plassholder for lysbildenummer 3"/>
          <p:cNvSpPr>
            <a:spLocks noGrp="1"/>
          </p:cNvSpPr>
          <p:nvPr>
            <p:ph type="sldNum" sz="quarter" idx="10"/>
          </p:nvPr>
        </p:nvSpPr>
        <p:spPr/>
        <p:txBody>
          <a:bodyPr/>
          <a:lstStyle/>
          <a:p>
            <a:fld id="{CE78D1AA-E8B5-4A68-A4F0-DA548C7C2BE9}" type="slidenum">
              <a:rPr lang="nb-NO" smtClean="0"/>
              <a:t>39</a:t>
            </a:fld>
            <a:endParaRPr lang="nb-NO"/>
          </a:p>
        </p:txBody>
      </p:sp>
    </p:spTree>
    <p:extLst>
      <p:ext uri="{BB962C8B-B14F-4D97-AF65-F5344CB8AC3E}">
        <p14:creationId xmlns:p14="http://schemas.microsoft.com/office/powerpoint/2010/main" val="33319159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E78D1AA-E8B5-4A68-A4F0-DA548C7C2BE9}" type="slidenum">
              <a:rPr lang="nb-NO" smtClean="0"/>
              <a:t>40</a:t>
            </a:fld>
            <a:endParaRPr lang="nb-NO"/>
          </a:p>
        </p:txBody>
      </p:sp>
    </p:spTree>
    <p:extLst>
      <p:ext uri="{BB962C8B-B14F-4D97-AF65-F5344CB8AC3E}">
        <p14:creationId xmlns:p14="http://schemas.microsoft.com/office/powerpoint/2010/main" val="33051992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Fysisk møte</a:t>
            </a:r>
            <a:r>
              <a:rPr lang="nb-NO" baseline="0" dirty="0" smtClean="0"/>
              <a:t> er viktig NIFU, AC, Kollegabasert veiledning</a:t>
            </a:r>
          </a:p>
          <a:p>
            <a:r>
              <a:rPr lang="nb-NO" dirty="0" smtClean="0"/>
              <a:t>Sosial tilstedeværelse-.Synkrone møter, Trådene til </a:t>
            </a:r>
            <a:r>
              <a:rPr lang="nb-NO" dirty="0" err="1" smtClean="0"/>
              <a:t>Kilpatrick</a:t>
            </a:r>
            <a:r>
              <a:rPr lang="nb-NO" dirty="0" smtClean="0"/>
              <a:t>, </a:t>
            </a:r>
            <a:r>
              <a:rPr lang="nb-NO" dirty="0" err="1" smtClean="0"/>
              <a:t>Hrastinski</a:t>
            </a:r>
            <a:endParaRPr lang="nb-NO" dirty="0" smtClean="0"/>
          </a:p>
          <a:p>
            <a:r>
              <a:rPr lang="nb-NO" dirty="0" smtClean="0"/>
              <a:t>God klasseledelse er avgjørende for godt læringsutbytte i den digitale skolen-fagfornyelsen</a:t>
            </a:r>
          </a:p>
          <a:p>
            <a:r>
              <a:rPr lang="nb-NO" dirty="0" smtClean="0"/>
              <a:t>Lærerens digitale kompetanse hever elevenes læringsutbytte. </a:t>
            </a:r>
          </a:p>
          <a:p>
            <a:r>
              <a:rPr lang="nb-NO" dirty="0" smtClean="0"/>
              <a:t>Behovet for digital kompetanseheving er stor blant lærerne. </a:t>
            </a:r>
          </a:p>
          <a:p>
            <a:r>
              <a:rPr lang="nb-NO" dirty="0" smtClean="0"/>
              <a:t>Noen lærere lykkes med å bruke IKT i undervisningen. Kollegabasert veiledning anbefales slik at erfaringene kan deles.  </a:t>
            </a:r>
          </a:p>
          <a:p>
            <a:r>
              <a:rPr lang="nb-NO" dirty="0" smtClean="0"/>
              <a:t>Teknologi og bruk av digitale verktøy er forankret både i læreplan og i skoleeiers strategiplaner, men digitale læremiddel må forankres bedre i underveis- og sluttevaluering. </a:t>
            </a:r>
          </a:p>
          <a:p>
            <a:r>
              <a:rPr lang="nb-NO" dirty="0" smtClean="0"/>
              <a:t>Det er behov for at alle utdanningsprogram og fag blir dekket av det digitale læremiddelet NDLA (Nasjonal Digital Læringsarena). </a:t>
            </a:r>
          </a:p>
          <a:p>
            <a:r>
              <a:rPr lang="nb-NO" dirty="0" smtClean="0"/>
              <a:t>Elevenes digitale kompetanse henger sammen med karakterer og foreldres utdanningsnivå. </a:t>
            </a:r>
          </a:p>
          <a:p>
            <a:endParaRPr lang="nb-NO" dirty="0"/>
          </a:p>
        </p:txBody>
      </p:sp>
      <p:sp>
        <p:nvSpPr>
          <p:cNvPr id="4" name="Plassholder for lysbildenummer 3"/>
          <p:cNvSpPr>
            <a:spLocks noGrp="1"/>
          </p:cNvSpPr>
          <p:nvPr>
            <p:ph type="sldNum" sz="quarter" idx="10"/>
          </p:nvPr>
        </p:nvSpPr>
        <p:spPr/>
        <p:txBody>
          <a:bodyPr/>
          <a:lstStyle/>
          <a:p>
            <a:fld id="{CE78D1AA-E8B5-4A68-A4F0-DA548C7C2BE9}" type="slidenum">
              <a:rPr lang="nb-NO" smtClean="0"/>
              <a:t>41</a:t>
            </a:fld>
            <a:endParaRPr lang="nb-NO"/>
          </a:p>
        </p:txBody>
      </p:sp>
    </p:spTree>
    <p:extLst>
      <p:ext uri="{BB962C8B-B14F-4D97-AF65-F5344CB8AC3E}">
        <p14:creationId xmlns:p14="http://schemas.microsoft.com/office/powerpoint/2010/main" val="13634478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Avslutning vits-redningshelikopter</a:t>
            </a:r>
            <a:r>
              <a:rPr lang="nb-NO" baseline="0" dirty="0" smtClean="0"/>
              <a:t> «jeg vil ikke ha lodd nå»</a:t>
            </a:r>
            <a:endParaRPr lang="nb-NO" dirty="0"/>
          </a:p>
        </p:txBody>
      </p:sp>
      <p:sp>
        <p:nvSpPr>
          <p:cNvPr id="4" name="Plassholder for lysbildenummer 3"/>
          <p:cNvSpPr>
            <a:spLocks noGrp="1"/>
          </p:cNvSpPr>
          <p:nvPr>
            <p:ph type="sldNum" sz="quarter" idx="10"/>
          </p:nvPr>
        </p:nvSpPr>
        <p:spPr/>
        <p:txBody>
          <a:bodyPr/>
          <a:lstStyle/>
          <a:p>
            <a:fld id="{CE78D1AA-E8B5-4A68-A4F0-DA548C7C2BE9}" type="slidenum">
              <a:rPr lang="nb-NO" smtClean="0"/>
              <a:t>43</a:t>
            </a:fld>
            <a:endParaRPr lang="nb-NO"/>
          </a:p>
        </p:txBody>
      </p:sp>
    </p:spTree>
    <p:extLst>
      <p:ext uri="{BB962C8B-B14F-4D97-AF65-F5344CB8AC3E}">
        <p14:creationId xmlns:p14="http://schemas.microsoft.com/office/powerpoint/2010/main" val="3909884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Bildet</a:t>
            </a:r>
            <a:r>
              <a:rPr lang="nb-NO" baseline="0" dirty="0" smtClean="0"/>
              <a:t>- tatt av god kollega og nettlærer. Metaforer åpent landskap, tråkke nye løyper, finne ny kurs. Bildet er fra Jotunheimen nasjonalpark, </a:t>
            </a:r>
            <a:r>
              <a:rPr lang="nb-NO" baseline="0" dirty="0" err="1" smtClean="0"/>
              <a:t>Holåtindene</a:t>
            </a:r>
            <a:r>
              <a:rPr lang="nb-NO" baseline="0" dirty="0" smtClean="0"/>
              <a:t> 3 topper, Breheimen 2208 </a:t>
            </a:r>
            <a:r>
              <a:rPr lang="nb-NO" baseline="0" dirty="0" err="1" smtClean="0"/>
              <a:t>m.o.h</a:t>
            </a:r>
            <a:r>
              <a:rPr lang="nb-NO" baseline="0" dirty="0" smtClean="0"/>
              <a:t>, langt inne i Skjåkfjellet. </a:t>
            </a:r>
            <a:r>
              <a:rPr lang="nb-NO" sz="1200" u="none" strike="noStrike" kern="1200" dirty="0" smtClean="0">
                <a:solidFill>
                  <a:schemeClr val="tx1"/>
                </a:solidFill>
                <a:effectLst/>
                <a:latin typeface="+mn-lt"/>
                <a:ea typeface="+mn-ea"/>
                <a:cs typeface="+mn-cs"/>
                <a:hlinkClick r:id="rId3"/>
              </a:rPr>
              <a:t/>
            </a:r>
            <a:br>
              <a:rPr lang="nb-NO" sz="1200" u="none" strike="noStrike" kern="1200" dirty="0" smtClean="0">
                <a:solidFill>
                  <a:schemeClr val="tx1"/>
                </a:solidFill>
                <a:effectLst/>
                <a:latin typeface="+mn-lt"/>
                <a:ea typeface="+mn-ea"/>
                <a:cs typeface="+mn-cs"/>
                <a:hlinkClick r:id="rId3"/>
              </a:rPr>
            </a:br>
            <a:endParaRPr lang="nb-NO" baseline="0" dirty="0" smtClean="0">
              <a:effectLst/>
            </a:endParaRPr>
          </a:p>
          <a:p>
            <a:r>
              <a:rPr lang="nb-NO" baseline="0" dirty="0" smtClean="0"/>
              <a:t>Det er ikke som å gå over Grønlandsisen. Historie med vits: To menn- bre, ene datt ned- går etter hjelp- jeg blir her.</a:t>
            </a:r>
            <a:endParaRPr lang="nb-NO" dirty="0"/>
          </a:p>
        </p:txBody>
      </p:sp>
      <p:sp>
        <p:nvSpPr>
          <p:cNvPr id="4" name="Plassholder for lysbildenummer 3"/>
          <p:cNvSpPr>
            <a:spLocks noGrp="1"/>
          </p:cNvSpPr>
          <p:nvPr>
            <p:ph type="sldNum" sz="quarter" idx="10"/>
          </p:nvPr>
        </p:nvSpPr>
        <p:spPr/>
        <p:txBody>
          <a:bodyPr/>
          <a:lstStyle/>
          <a:p>
            <a:fld id="{CE78D1AA-E8B5-4A68-A4F0-DA548C7C2BE9}" type="slidenum">
              <a:rPr lang="nb-NO" smtClean="0"/>
              <a:t>4</a:t>
            </a:fld>
            <a:endParaRPr lang="nb-NO"/>
          </a:p>
        </p:txBody>
      </p:sp>
    </p:spTree>
    <p:extLst>
      <p:ext uri="{BB962C8B-B14F-4D97-AF65-F5344CB8AC3E}">
        <p14:creationId xmlns:p14="http://schemas.microsoft.com/office/powerpoint/2010/main" val="1661532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Utsagnet</a:t>
            </a:r>
            <a:r>
              <a:rPr lang="nb-NO" baseline="0" dirty="0" smtClean="0"/>
              <a:t> er hentet fra den første DVM-samlingen høsten 2013. Daværende fagansvarlig </a:t>
            </a:r>
            <a:r>
              <a:rPr lang="nb-NO" baseline="0" dirty="0" err="1" smtClean="0"/>
              <a:t>Idås</a:t>
            </a:r>
            <a:r>
              <a:rPr lang="nb-NO" baseline="0" dirty="0" smtClean="0"/>
              <a:t> beskrev prosjektet som en reise over Grønlandsisen.</a:t>
            </a:r>
            <a:endParaRPr lang="nb-NO" dirty="0"/>
          </a:p>
        </p:txBody>
      </p:sp>
      <p:sp>
        <p:nvSpPr>
          <p:cNvPr id="4" name="Plassholder for lysbildenummer 3"/>
          <p:cNvSpPr>
            <a:spLocks noGrp="1"/>
          </p:cNvSpPr>
          <p:nvPr>
            <p:ph type="sldNum" sz="quarter" idx="10"/>
          </p:nvPr>
        </p:nvSpPr>
        <p:spPr/>
        <p:txBody>
          <a:bodyPr/>
          <a:lstStyle/>
          <a:p>
            <a:fld id="{CE78D1AA-E8B5-4A68-A4F0-DA548C7C2BE9}" type="slidenum">
              <a:rPr lang="nb-NO" smtClean="0"/>
              <a:t>5</a:t>
            </a:fld>
            <a:endParaRPr lang="nb-NO"/>
          </a:p>
        </p:txBody>
      </p:sp>
    </p:spTree>
    <p:extLst>
      <p:ext uri="{BB962C8B-B14F-4D97-AF65-F5344CB8AC3E}">
        <p14:creationId xmlns:p14="http://schemas.microsoft.com/office/powerpoint/2010/main" val="2651286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16 lærere</a:t>
            </a:r>
            <a:r>
              <a:rPr lang="nb-NO" baseline="0" dirty="0" smtClean="0"/>
              <a:t> fra 14 ulike fylker. 350 elever i DVM-1T</a:t>
            </a:r>
            <a:endParaRPr lang="nb-NO" dirty="0"/>
          </a:p>
        </p:txBody>
      </p:sp>
      <p:sp>
        <p:nvSpPr>
          <p:cNvPr id="4" name="Plassholder for lysbildenummer 3"/>
          <p:cNvSpPr>
            <a:spLocks noGrp="1"/>
          </p:cNvSpPr>
          <p:nvPr>
            <p:ph type="sldNum" sz="quarter" idx="10"/>
          </p:nvPr>
        </p:nvSpPr>
        <p:spPr/>
        <p:txBody>
          <a:bodyPr/>
          <a:lstStyle/>
          <a:p>
            <a:fld id="{CE78D1AA-E8B5-4A68-A4F0-DA548C7C2BE9}" type="slidenum">
              <a:rPr lang="nb-NO" smtClean="0"/>
              <a:t>6</a:t>
            </a:fld>
            <a:endParaRPr lang="nb-NO"/>
          </a:p>
        </p:txBody>
      </p:sp>
    </p:spTree>
    <p:extLst>
      <p:ext uri="{BB962C8B-B14F-4D97-AF65-F5344CB8AC3E}">
        <p14:creationId xmlns:p14="http://schemas.microsoft.com/office/powerpoint/2010/main" val="152998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 første elevene, Otta. </a:t>
            </a:r>
            <a:endParaRPr lang="nb-NO" dirty="0"/>
          </a:p>
        </p:txBody>
      </p:sp>
      <p:sp>
        <p:nvSpPr>
          <p:cNvPr id="4" name="Plassholder for lysbildenummer 3"/>
          <p:cNvSpPr>
            <a:spLocks noGrp="1"/>
          </p:cNvSpPr>
          <p:nvPr>
            <p:ph type="sldNum" sz="quarter" idx="10"/>
          </p:nvPr>
        </p:nvSpPr>
        <p:spPr/>
        <p:txBody>
          <a:bodyPr/>
          <a:lstStyle/>
          <a:p>
            <a:fld id="{CE78D1AA-E8B5-4A68-A4F0-DA548C7C2BE9}" type="slidenum">
              <a:rPr lang="nb-NO" smtClean="0"/>
              <a:t>8</a:t>
            </a:fld>
            <a:endParaRPr lang="nb-NO"/>
          </a:p>
        </p:txBody>
      </p:sp>
    </p:spTree>
    <p:extLst>
      <p:ext uri="{BB962C8B-B14F-4D97-AF65-F5344CB8AC3E}">
        <p14:creationId xmlns:p14="http://schemas.microsoft.com/office/powerpoint/2010/main" val="2905706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Mye</a:t>
            </a:r>
            <a:r>
              <a:rPr lang="nb-NO" baseline="0" dirty="0" smtClean="0"/>
              <a:t> oppmerksomhet i media, spesielt i lokalavisen GD, forsering- fag </a:t>
            </a:r>
            <a:r>
              <a:rPr lang="nb-NO" baseline="0" dirty="0" err="1" smtClean="0"/>
              <a:t>ntnu</a:t>
            </a:r>
            <a:endParaRPr lang="nb-NO" dirty="0"/>
          </a:p>
        </p:txBody>
      </p:sp>
      <p:sp>
        <p:nvSpPr>
          <p:cNvPr id="4" name="Plassholder for lysbildenummer 3"/>
          <p:cNvSpPr>
            <a:spLocks noGrp="1"/>
          </p:cNvSpPr>
          <p:nvPr>
            <p:ph type="sldNum" sz="quarter" idx="10"/>
          </p:nvPr>
        </p:nvSpPr>
        <p:spPr/>
        <p:txBody>
          <a:bodyPr/>
          <a:lstStyle/>
          <a:p>
            <a:fld id="{CE78D1AA-E8B5-4A68-A4F0-DA548C7C2BE9}" type="slidenum">
              <a:rPr lang="nb-NO" smtClean="0"/>
              <a:t>9</a:t>
            </a:fld>
            <a:endParaRPr lang="nb-NO"/>
          </a:p>
        </p:txBody>
      </p:sp>
    </p:spTree>
    <p:extLst>
      <p:ext uri="{BB962C8B-B14F-4D97-AF65-F5344CB8AC3E}">
        <p14:creationId xmlns:p14="http://schemas.microsoft.com/office/powerpoint/2010/main" val="1605776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E78D1AA-E8B5-4A68-A4F0-DA548C7C2BE9}" type="slidenum">
              <a:rPr lang="nb-NO" smtClean="0"/>
              <a:t>11</a:t>
            </a:fld>
            <a:endParaRPr lang="nb-NO"/>
          </a:p>
        </p:txBody>
      </p:sp>
    </p:spTree>
    <p:extLst>
      <p:ext uri="{BB962C8B-B14F-4D97-AF65-F5344CB8AC3E}">
        <p14:creationId xmlns:p14="http://schemas.microsoft.com/office/powerpoint/2010/main" val="1954596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b-NO" smtClean="0"/>
              <a:t>Klikk for å redigere tittelstil</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b-NO" smtClean="0"/>
              <a:t>Klikk for å redigere undertittelstil i malen</a:t>
            </a:r>
            <a:endParaRPr lang="en-US" dirty="0"/>
          </a:p>
        </p:txBody>
      </p:sp>
      <p:sp>
        <p:nvSpPr>
          <p:cNvPr id="4" name="Date Placeholder 3"/>
          <p:cNvSpPr>
            <a:spLocks noGrp="1"/>
          </p:cNvSpPr>
          <p:nvPr>
            <p:ph type="dt" sz="half" idx="10"/>
          </p:nvPr>
        </p:nvSpPr>
        <p:spPr/>
        <p:txBody>
          <a:bodyPr/>
          <a:lstStyle/>
          <a:p>
            <a:fld id="{65D3E0BE-2484-4FC2-8B2A-E5BB322E3813}" type="datetimeFigureOut">
              <a:rPr lang="nb-NO" smtClean="0"/>
              <a:t>26.04.2019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AD69A5F-B484-4468-BFC3-850099A9DAF4}" type="slidenum">
              <a:rPr lang="nb-NO" smtClean="0"/>
              <a:t>‹#›</a:t>
            </a:fld>
            <a:endParaRPr lang="nb-NO"/>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0078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65D3E0BE-2484-4FC2-8B2A-E5BB322E3813}" type="datetimeFigureOut">
              <a:rPr lang="nb-NO" smtClean="0"/>
              <a:t>26.04.2019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AD69A5F-B484-4468-BFC3-850099A9DAF4}" type="slidenum">
              <a:rPr lang="nb-NO" smtClean="0"/>
              <a:t>‹#›</a:t>
            </a:fld>
            <a:endParaRPr lang="nb-NO"/>
          </a:p>
        </p:txBody>
      </p:sp>
    </p:spTree>
    <p:extLst>
      <p:ext uri="{BB962C8B-B14F-4D97-AF65-F5344CB8AC3E}">
        <p14:creationId xmlns:p14="http://schemas.microsoft.com/office/powerpoint/2010/main" val="939849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drett tittel og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nb-NO" smtClean="0"/>
              <a:t>Klikk for å redigere tittelstil</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65D3E0BE-2484-4FC2-8B2A-E5BB322E3813}" type="datetimeFigureOut">
              <a:rPr lang="nb-NO" smtClean="0"/>
              <a:t>26.04.2019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AD69A5F-B484-4468-BFC3-850099A9DAF4}" type="slidenum">
              <a:rPr lang="nb-NO" smtClean="0"/>
              <a:t>‹#›</a:t>
            </a:fld>
            <a:endParaRPr lang="nb-NO"/>
          </a:p>
        </p:txBody>
      </p:sp>
    </p:spTree>
    <p:extLst>
      <p:ext uri="{BB962C8B-B14F-4D97-AF65-F5344CB8AC3E}">
        <p14:creationId xmlns:p14="http://schemas.microsoft.com/office/powerpoint/2010/main" val="2651741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65D3E0BE-2484-4FC2-8B2A-E5BB322E3813}" type="datetimeFigureOut">
              <a:rPr lang="nb-NO" smtClean="0"/>
              <a:t>26.04.2019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AD69A5F-B484-4468-BFC3-850099A9DAF4}" type="slidenum">
              <a:rPr lang="nb-NO" smtClean="0"/>
              <a:t>‹#›</a:t>
            </a:fld>
            <a:endParaRPr lang="nb-NO"/>
          </a:p>
        </p:txBody>
      </p:sp>
    </p:spTree>
    <p:extLst>
      <p:ext uri="{BB962C8B-B14F-4D97-AF65-F5344CB8AC3E}">
        <p14:creationId xmlns:p14="http://schemas.microsoft.com/office/powerpoint/2010/main" val="90386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b-NO" smtClean="0"/>
              <a:t>Klikk for å redigere tittelstil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Rediger tekststiler i malen</a:t>
            </a:r>
          </a:p>
        </p:txBody>
      </p:sp>
      <p:sp>
        <p:nvSpPr>
          <p:cNvPr id="4" name="Date Placeholder 3"/>
          <p:cNvSpPr>
            <a:spLocks noGrp="1"/>
          </p:cNvSpPr>
          <p:nvPr>
            <p:ph type="dt" sz="half" idx="10"/>
          </p:nvPr>
        </p:nvSpPr>
        <p:spPr/>
        <p:txBody>
          <a:bodyPr/>
          <a:lstStyle/>
          <a:p>
            <a:fld id="{65D3E0BE-2484-4FC2-8B2A-E5BB322E3813}" type="datetimeFigureOut">
              <a:rPr lang="nb-NO" smtClean="0"/>
              <a:t>26.04.2019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AD69A5F-B484-4468-BFC3-850099A9DAF4}" type="slidenum">
              <a:rPr lang="nb-NO" smtClean="0"/>
              <a:t>‹#›</a:t>
            </a:fld>
            <a:endParaRPr lang="nb-NO"/>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068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b-NO" smtClean="0"/>
              <a:t>Klikk for å redigere tittelstil</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Date Placeholder 4"/>
          <p:cNvSpPr>
            <a:spLocks noGrp="1"/>
          </p:cNvSpPr>
          <p:nvPr>
            <p:ph type="dt" sz="half" idx="10"/>
          </p:nvPr>
        </p:nvSpPr>
        <p:spPr/>
        <p:txBody>
          <a:bodyPr/>
          <a:lstStyle/>
          <a:p>
            <a:fld id="{65D3E0BE-2484-4FC2-8B2A-E5BB322E3813}" type="datetimeFigureOut">
              <a:rPr lang="nb-NO" smtClean="0"/>
              <a:t>26.04.2019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FAD69A5F-B484-4468-BFC3-850099A9DAF4}" type="slidenum">
              <a:rPr lang="nb-NO" smtClean="0"/>
              <a:t>‹#›</a:t>
            </a:fld>
            <a:endParaRPr lang="nb-NO"/>
          </a:p>
        </p:txBody>
      </p:sp>
    </p:spTree>
    <p:extLst>
      <p:ext uri="{BB962C8B-B14F-4D97-AF65-F5344CB8AC3E}">
        <p14:creationId xmlns:p14="http://schemas.microsoft.com/office/powerpoint/2010/main" val="1535134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b-NO" smtClean="0"/>
              <a:t>Klikk for å redigere tittelstil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Content Placeholder 3"/>
          <p:cNvSpPr>
            <a:spLocks noGrp="1"/>
          </p:cNvSpPr>
          <p:nvPr>
            <p:ph sz="half" idx="2"/>
          </p:nvPr>
        </p:nvSpPr>
        <p:spPr>
          <a:xfrm>
            <a:off x="1097280" y="2582335"/>
            <a:ext cx="4937760" cy="3286760"/>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6" name="Content Placeholder 5"/>
          <p:cNvSpPr>
            <a:spLocks noGrp="1"/>
          </p:cNvSpPr>
          <p:nvPr>
            <p:ph sz="quarter" idx="4"/>
          </p:nvPr>
        </p:nvSpPr>
        <p:spPr>
          <a:xfrm>
            <a:off x="6217920" y="2582334"/>
            <a:ext cx="4937760" cy="3286760"/>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7" name="Date Placeholder 6"/>
          <p:cNvSpPr>
            <a:spLocks noGrp="1"/>
          </p:cNvSpPr>
          <p:nvPr>
            <p:ph type="dt" sz="half" idx="10"/>
          </p:nvPr>
        </p:nvSpPr>
        <p:spPr/>
        <p:txBody>
          <a:bodyPr/>
          <a:lstStyle/>
          <a:p>
            <a:fld id="{65D3E0BE-2484-4FC2-8B2A-E5BB322E3813}" type="datetimeFigureOut">
              <a:rPr lang="nb-NO" smtClean="0"/>
              <a:t>26.04.2019</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FAD69A5F-B484-4468-BFC3-850099A9DAF4}" type="slidenum">
              <a:rPr lang="nb-NO" smtClean="0"/>
              <a:t>‹#›</a:t>
            </a:fld>
            <a:endParaRPr lang="nb-NO"/>
          </a:p>
        </p:txBody>
      </p:sp>
    </p:spTree>
    <p:extLst>
      <p:ext uri="{BB962C8B-B14F-4D97-AF65-F5344CB8AC3E}">
        <p14:creationId xmlns:p14="http://schemas.microsoft.com/office/powerpoint/2010/main" val="297531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Date Placeholder 2"/>
          <p:cNvSpPr>
            <a:spLocks noGrp="1"/>
          </p:cNvSpPr>
          <p:nvPr>
            <p:ph type="dt" sz="half" idx="10"/>
          </p:nvPr>
        </p:nvSpPr>
        <p:spPr/>
        <p:txBody>
          <a:bodyPr/>
          <a:lstStyle/>
          <a:p>
            <a:fld id="{65D3E0BE-2484-4FC2-8B2A-E5BB322E3813}" type="datetimeFigureOut">
              <a:rPr lang="nb-NO" smtClean="0"/>
              <a:t>26.04.2019</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FAD69A5F-B484-4468-BFC3-850099A9DAF4}" type="slidenum">
              <a:rPr lang="nb-NO" smtClean="0"/>
              <a:t>‹#›</a:t>
            </a:fld>
            <a:endParaRPr lang="nb-NO"/>
          </a:p>
        </p:txBody>
      </p:sp>
    </p:spTree>
    <p:extLst>
      <p:ext uri="{BB962C8B-B14F-4D97-AF65-F5344CB8AC3E}">
        <p14:creationId xmlns:p14="http://schemas.microsoft.com/office/powerpoint/2010/main" val="2718891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5D3E0BE-2484-4FC2-8B2A-E5BB322E3813}" type="datetimeFigureOut">
              <a:rPr lang="nb-NO" smtClean="0"/>
              <a:t>26.04.2019</a:t>
            </a:fld>
            <a:endParaRPr lang="nb-NO"/>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nb-NO"/>
          </a:p>
        </p:txBody>
      </p:sp>
      <p:sp>
        <p:nvSpPr>
          <p:cNvPr id="9" name="Slide Number Placeholder 8"/>
          <p:cNvSpPr>
            <a:spLocks noGrp="1"/>
          </p:cNvSpPr>
          <p:nvPr>
            <p:ph type="sldNum" sz="quarter" idx="12"/>
          </p:nvPr>
        </p:nvSpPr>
        <p:spPr/>
        <p:txBody>
          <a:bodyPr/>
          <a:lstStyle/>
          <a:p>
            <a:fld id="{FAD69A5F-B484-4468-BFC3-850099A9DAF4}" type="slidenum">
              <a:rPr lang="nb-NO" smtClean="0"/>
              <a:t>‹#›</a:t>
            </a:fld>
            <a:endParaRPr lang="nb-NO"/>
          </a:p>
        </p:txBody>
      </p:sp>
    </p:spTree>
    <p:extLst>
      <p:ext uri="{BB962C8B-B14F-4D97-AF65-F5344CB8AC3E}">
        <p14:creationId xmlns:p14="http://schemas.microsoft.com/office/powerpoint/2010/main" val="2070848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b-NO" smtClean="0"/>
              <a:t>Klikk for å redigere tittelstil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5D3E0BE-2484-4FC2-8B2A-E5BB322E3813}" type="datetimeFigureOut">
              <a:rPr lang="nb-NO" smtClean="0"/>
              <a:t>26.04.2019</a:t>
            </a:fld>
            <a:endParaRPr lang="nb-NO"/>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nb-NO"/>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AD69A5F-B484-4468-BFC3-850099A9DAF4}" type="slidenum">
              <a:rPr lang="nb-NO" smtClean="0"/>
              <a:t>‹#›</a:t>
            </a:fld>
            <a:endParaRPr lang="nb-NO"/>
          </a:p>
        </p:txBody>
      </p:sp>
    </p:spTree>
    <p:extLst>
      <p:ext uri="{BB962C8B-B14F-4D97-AF65-F5344CB8AC3E}">
        <p14:creationId xmlns:p14="http://schemas.microsoft.com/office/powerpoint/2010/main" val="337296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nb-NO" smtClean="0"/>
              <a:t>Klikk for å redigere tittelstil</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sp>
        <p:nvSpPr>
          <p:cNvPr id="5" name="Date Placeholder 4"/>
          <p:cNvSpPr>
            <a:spLocks noGrp="1"/>
          </p:cNvSpPr>
          <p:nvPr>
            <p:ph type="dt" sz="half" idx="10"/>
          </p:nvPr>
        </p:nvSpPr>
        <p:spPr/>
        <p:txBody>
          <a:bodyPr/>
          <a:lstStyle/>
          <a:p>
            <a:fld id="{65D3E0BE-2484-4FC2-8B2A-E5BB322E3813}" type="datetimeFigureOut">
              <a:rPr lang="nb-NO" smtClean="0"/>
              <a:t>26.04.2019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FAD69A5F-B484-4468-BFC3-850099A9DAF4}" type="slidenum">
              <a:rPr lang="nb-NO" smtClean="0"/>
              <a:t>‹#›</a:t>
            </a:fld>
            <a:endParaRPr lang="nb-NO"/>
          </a:p>
        </p:txBody>
      </p:sp>
    </p:spTree>
    <p:extLst>
      <p:ext uri="{BB962C8B-B14F-4D97-AF65-F5344CB8AC3E}">
        <p14:creationId xmlns:p14="http://schemas.microsoft.com/office/powerpoint/2010/main" val="4088453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b-NO" smtClean="0"/>
              <a:t>Klikk for å redigere tittelstil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5D3E0BE-2484-4FC2-8B2A-E5BB322E3813}" type="datetimeFigureOut">
              <a:rPr lang="nb-NO" smtClean="0"/>
              <a:t>26.04.2019</a:t>
            </a:fld>
            <a:endParaRPr lang="nb-NO"/>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nb-NO"/>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AD69A5F-B484-4468-BFC3-850099A9DAF4}" type="slidenum">
              <a:rPr lang="nb-NO" smtClean="0"/>
              <a:t>‹#›</a:t>
            </a:fld>
            <a:endParaRPr lang="nb-NO"/>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050613"/>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097280" y="758952"/>
            <a:ext cx="9259700" cy="1984248"/>
          </a:xfrm>
        </p:spPr>
        <p:txBody>
          <a:bodyPr>
            <a:normAutofit/>
          </a:bodyPr>
          <a:lstStyle/>
          <a:p>
            <a:r>
              <a:rPr lang="nb-NO" sz="6000" dirty="0" smtClean="0"/>
              <a:t>Effektiv undervisning og læring i virtuelle klasserom</a:t>
            </a:r>
            <a:endParaRPr lang="nb-NO" sz="6000" dirty="0"/>
          </a:p>
        </p:txBody>
      </p:sp>
      <p:sp>
        <p:nvSpPr>
          <p:cNvPr id="3" name="Undertittel 2"/>
          <p:cNvSpPr>
            <a:spLocks noGrp="1"/>
          </p:cNvSpPr>
          <p:nvPr>
            <p:ph type="subTitle" idx="1"/>
          </p:nvPr>
        </p:nvSpPr>
        <p:spPr/>
        <p:txBody>
          <a:bodyPr>
            <a:normAutofit lnSpcReduction="10000"/>
          </a:bodyPr>
          <a:lstStyle/>
          <a:p>
            <a:r>
              <a:rPr lang="nb-NO" sz="3200" dirty="0" smtClean="0"/>
              <a:t>8.-10. mai 2018</a:t>
            </a:r>
          </a:p>
          <a:p>
            <a:r>
              <a:rPr lang="nb-NO" sz="3200" dirty="0" smtClean="0"/>
              <a:t>Bjørn Vadet</a:t>
            </a:r>
            <a:endParaRPr lang="nb-NO" sz="3200" dirty="0"/>
          </a:p>
        </p:txBody>
      </p:sp>
    </p:spTree>
    <p:extLst>
      <p:ext uri="{BB962C8B-B14F-4D97-AF65-F5344CB8AC3E}">
        <p14:creationId xmlns:p14="http://schemas.microsoft.com/office/powerpoint/2010/main" val="589026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l"/>
            <a:r>
              <a:rPr lang="nb-NO" b="1" dirty="0" smtClean="0"/>
              <a:t>Problemstilling </a:t>
            </a:r>
            <a:r>
              <a:rPr lang="nb-NO" b="1" dirty="0" smtClean="0"/>
              <a:t>masteroppgave</a:t>
            </a:r>
            <a:endParaRPr lang="nb-NO" b="1" dirty="0"/>
          </a:p>
        </p:txBody>
      </p:sp>
      <p:sp>
        <p:nvSpPr>
          <p:cNvPr id="3" name="Plassholder for innhold 2"/>
          <p:cNvSpPr>
            <a:spLocks noGrp="1"/>
          </p:cNvSpPr>
          <p:nvPr>
            <p:ph idx="1"/>
          </p:nvPr>
        </p:nvSpPr>
        <p:spPr>
          <a:xfrm>
            <a:off x="1097280" y="2631440"/>
            <a:ext cx="10058400" cy="3237654"/>
          </a:xfrm>
        </p:spPr>
        <p:txBody>
          <a:bodyPr>
            <a:normAutofit/>
          </a:bodyPr>
          <a:lstStyle/>
          <a:p>
            <a:pPr marL="0" indent="0">
              <a:buNone/>
            </a:pPr>
            <a:r>
              <a:rPr lang="nb-NO" sz="4400" dirty="0">
                <a:solidFill>
                  <a:schemeClr val="tx1"/>
                </a:solidFill>
              </a:rPr>
              <a:t>Hvordan skaper nettlærere effektiv undervisning og læring i emnet funksjoner i det virtuelle klasserommet i Den Virtuelle Matematikkskolen (DVM-1T)?</a:t>
            </a:r>
          </a:p>
          <a:p>
            <a:pPr marL="0" indent="0">
              <a:buNone/>
            </a:pPr>
            <a:endParaRPr lang="nb-NO" sz="4000" i="1" dirty="0"/>
          </a:p>
        </p:txBody>
      </p:sp>
    </p:spTree>
    <p:extLst>
      <p:ext uri="{BB962C8B-B14F-4D97-AF65-F5344CB8AC3E}">
        <p14:creationId xmlns:p14="http://schemas.microsoft.com/office/powerpoint/2010/main" val="3911464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l"/>
            <a:r>
              <a:rPr lang="nb-NO" sz="4800" dirty="0" smtClean="0"/>
              <a:t>Hva er effektiv undervisning?</a:t>
            </a:r>
            <a:endParaRPr lang="nb-NO" sz="4800" dirty="0"/>
          </a:p>
        </p:txBody>
      </p:sp>
      <p:sp>
        <p:nvSpPr>
          <p:cNvPr id="3" name="Plassholder for innhold 2"/>
          <p:cNvSpPr>
            <a:spLocks noGrp="1"/>
          </p:cNvSpPr>
          <p:nvPr>
            <p:ph idx="1"/>
          </p:nvPr>
        </p:nvSpPr>
        <p:spPr>
          <a:xfrm>
            <a:off x="809896" y="2727234"/>
            <a:ext cx="11155681" cy="3115734"/>
          </a:xfrm>
        </p:spPr>
        <p:txBody>
          <a:bodyPr>
            <a:normAutofit/>
          </a:bodyPr>
          <a:lstStyle/>
          <a:p>
            <a:pPr marL="0" indent="0">
              <a:buNone/>
            </a:pPr>
            <a:r>
              <a:rPr lang="nb-NO" sz="4800" b="1" dirty="0" smtClean="0"/>
              <a:t>effektiv </a:t>
            </a:r>
            <a:r>
              <a:rPr lang="nb-NO" sz="4800" b="1" dirty="0"/>
              <a:t>matematikkundervisning </a:t>
            </a:r>
            <a:r>
              <a:rPr lang="nb-NO" sz="4800" dirty="0" smtClean="0"/>
              <a:t>er strategier </a:t>
            </a:r>
            <a:r>
              <a:rPr lang="nb-NO" sz="4800" dirty="0"/>
              <a:t>som læreren velger for å fremme elevers læring og matematisk forståelse i matematikk. </a:t>
            </a:r>
            <a:r>
              <a:rPr lang="nb-NO" sz="4800" dirty="0" smtClean="0"/>
              <a:t>(Fauskanger, 2017)</a:t>
            </a:r>
            <a:endParaRPr lang="nb-NO" sz="4800" dirty="0"/>
          </a:p>
        </p:txBody>
      </p:sp>
    </p:spTree>
    <p:extLst>
      <p:ext uri="{BB962C8B-B14F-4D97-AF65-F5344CB8AC3E}">
        <p14:creationId xmlns:p14="http://schemas.microsoft.com/office/powerpoint/2010/main" val="1001227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txBox="1">
            <a:spLocks/>
          </p:cNvSpPr>
          <p:nvPr/>
        </p:nvSpPr>
        <p:spPr>
          <a:xfrm>
            <a:off x="522514" y="846440"/>
            <a:ext cx="11196735" cy="1168973"/>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nb-NO" dirty="0" smtClean="0"/>
              <a:t>Forskerspørsmål som belyser problemstillingen:</a:t>
            </a:r>
            <a:endParaRPr lang="nb-NO" dirty="0"/>
          </a:p>
        </p:txBody>
      </p:sp>
      <p:sp>
        <p:nvSpPr>
          <p:cNvPr id="3" name="Plassholder for innhold 2"/>
          <p:cNvSpPr txBox="1">
            <a:spLocks/>
          </p:cNvSpPr>
          <p:nvPr/>
        </p:nvSpPr>
        <p:spPr>
          <a:xfrm>
            <a:off x="522514" y="2015413"/>
            <a:ext cx="10521199" cy="4012164"/>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nb-NO" sz="3500" dirty="0" smtClean="0">
                <a:solidFill>
                  <a:schemeClr val="tx1"/>
                </a:solidFill>
              </a:rPr>
              <a:t>Hvordan bruker lærerne matematiske mål?</a:t>
            </a:r>
          </a:p>
          <a:p>
            <a:r>
              <a:rPr lang="nb-NO" sz="3500" dirty="0" smtClean="0">
                <a:solidFill>
                  <a:schemeClr val="tx1"/>
                </a:solidFill>
              </a:rPr>
              <a:t>Hvilke oppgavetyper jobbes det med i sanntidsøktene?</a:t>
            </a:r>
          </a:p>
          <a:p>
            <a:r>
              <a:rPr lang="nb-NO" sz="3500" dirty="0" smtClean="0">
                <a:solidFill>
                  <a:schemeClr val="tx1"/>
                </a:solidFill>
              </a:rPr>
              <a:t>Hvordan skapes interaksjon mellom lærer-elev og mellom elever?</a:t>
            </a:r>
          </a:p>
          <a:p>
            <a:r>
              <a:rPr lang="nb-NO" sz="3500" dirty="0" smtClean="0">
                <a:solidFill>
                  <a:schemeClr val="tx1"/>
                </a:solidFill>
              </a:rPr>
              <a:t>Hvordan legges det til rette for meningsfulle matematiske diskusjoner?</a:t>
            </a:r>
          </a:p>
          <a:p>
            <a:endParaRPr lang="nb-NO" sz="3200" dirty="0">
              <a:solidFill>
                <a:schemeClr val="bg2">
                  <a:lumMod val="50000"/>
                </a:schemeClr>
              </a:solidFill>
            </a:endParaRPr>
          </a:p>
        </p:txBody>
      </p:sp>
    </p:spTree>
    <p:extLst>
      <p:ext uri="{BB962C8B-B14F-4D97-AF65-F5344CB8AC3E}">
        <p14:creationId xmlns:p14="http://schemas.microsoft.com/office/powerpoint/2010/main" val="2932146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idx="4294967295"/>
          </p:nvPr>
        </p:nvSpPr>
        <p:spPr>
          <a:xfrm>
            <a:off x="671804" y="1679511"/>
            <a:ext cx="6251284" cy="2644840"/>
          </a:xfrm>
        </p:spPr>
        <p:txBody>
          <a:bodyPr>
            <a:normAutofit fontScale="90000"/>
          </a:bodyPr>
          <a:lstStyle/>
          <a:p>
            <a:pPr algn="l"/>
            <a:r>
              <a:rPr lang="nb-NO" sz="7200" dirty="0" err="1" smtClean="0"/>
              <a:t>Principles</a:t>
            </a:r>
            <a:r>
              <a:rPr lang="nb-NO" sz="7200" dirty="0" smtClean="0"/>
              <a:t> to </a:t>
            </a:r>
            <a:r>
              <a:rPr lang="nb-NO" sz="7200" dirty="0" err="1" smtClean="0"/>
              <a:t>A</a:t>
            </a:r>
            <a:r>
              <a:rPr lang="nb-NO" sz="7200" dirty="0" err="1" smtClean="0"/>
              <a:t>ctions</a:t>
            </a:r>
            <a:r>
              <a:rPr lang="nb-NO" sz="7200" dirty="0" smtClean="0"/>
              <a:t> </a:t>
            </a:r>
            <a:br>
              <a:rPr lang="nb-NO" sz="7200" dirty="0" smtClean="0"/>
            </a:br>
            <a:r>
              <a:rPr lang="nb-NO" sz="7200" dirty="0" smtClean="0"/>
              <a:t>(NTCM, 2014)</a:t>
            </a:r>
            <a:endParaRPr lang="nb-NO" sz="7200" dirty="0"/>
          </a:p>
        </p:txBody>
      </p:sp>
      <p:sp>
        <p:nvSpPr>
          <p:cNvPr id="3" name="Undertittel 2"/>
          <p:cNvSpPr>
            <a:spLocks noGrp="1"/>
          </p:cNvSpPr>
          <p:nvPr>
            <p:ph type="subTitle" idx="4294967295"/>
          </p:nvPr>
        </p:nvSpPr>
        <p:spPr>
          <a:xfrm>
            <a:off x="671804" y="4548188"/>
            <a:ext cx="6438123" cy="654050"/>
          </a:xfrm>
        </p:spPr>
        <p:txBody>
          <a:bodyPr>
            <a:normAutofit/>
          </a:bodyPr>
          <a:lstStyle/>
          <a:p>
            <a:pPr marL="0" indent="0">
              <a:buNone/>
            </a:pPr>
            <a:r>
              <a:rPr lang="nb-NO" sz="3600" dirty="0" smtClean="0"/>
              <a:t>Sikrer matematisk suksess for </a:t>
            </a:r>
            <a:r>
              <a:rPr lang="nb-NO" sz="3600" dirty="0" smtClean="0"/>
              <a:t>alle</a:t>
            </a:r>
          </a:p>
          <a:p>
            <a:pPr marL="0" indent="0">
              <a:buNone/>
            </a:pPr>
            <a:endParaRPr lang="nb-NO" sz="3600" dirty="0"/>
          </a:p>
        </p:txBody>
      </p:sp>
      <p:sp>
        <p:nvSpPr>
          <p:cNvPr id="4" name="TekstSylinder 3"/>
          <p:cNvSpPr txBox="1"/>
          <p:nvPr/>
        </p:nvSpPr>
        <p:spPr>
          <a:xfrm>
            <a:off x="671804" y="429208"/>
            <a:ext cx="6811347" cy="1015663"/>
          </a:xfrm>
          <a:prstGeom prst="rect">
            <a:avLst/>
          </a:prstGeom>
          <a:noFill/>
        </p:spPr>
        <p:txBody>
          <a:bodyPr wrap="square" rtlCol="0">
            <a:spAutoFit/>
          </a:bodyPr>
          <a:lstStyle/>
          <a:p>
            <a:r>
              <a:rPr lang="nb-NO" sz="6000" b="1" dirty="0" smtClean="0"/>
              <a:t>Valg av rammeverk:</a:t>
            </a:r>
            <a:endParaRPr lang="nb-NO" sz="6000" b="1" dirty="0"/>
          </a:p>
        </p:txBody>
      </p:sp>
      <p:pic>
        <p:nvPicPr>
          <p:cNvPr id="5" name="Bilde 4"/>
          <p:cNvPicPr>
            <a:picLocks noChangeAspect="1"/>
          </p:cNvPicPr>
          <p:nvPr/>
        </p:nvPicPr>
        <p:blipFill>
          <a:blip r:embed="rId3"/>
          <a:stretch>
            <a:fillRect/>
          </a:stretch>
        </p:blipFill>
        <p:spPr>
          <a:xfrm>
            <a:off x="7707086" y="717726"/>
            <a:ext cx="3750906" cy="5488050"/>
          </a:xfrm>
          <a:prstGeom prst="rect">
            <a:avLst/>
          </a:prstGeom>
        </p:spPr>
      </p:pic>
    </p:spTree>
    <p:extLst>
      <p:ext uri="{BB962C8B-B14F-4D97-AF65-F5344CB8AC3E}">
        <p14:creationId xmlns:p14="http://schemas.microsoft.com/office/powerpoint/2010/main" val="35654627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335902" y="739775"/>
            <a:ext cx="9265298" cy="883752"/>
          </a:xfrm>
        </p:spPr>
        <p:txBody>
          <a:bodyPr/>
          <a:lstStyle/>
          <a:p>
            <a:pPr algn="l"/>
            <a:r>
              <a:rPr lang="nb-NO" dirty="0" smtClean="0"/>
              <a:t>   </a:t>
            </a:r>
            <a:r>
              <a:rPr lang="nb-NO" b="1" dirty="0" smtClean="0"/>
              <a:t>Hva </a:t>
            </a:r>
            <a:r>
              <a:rPr lang="nb-NO" b="1" dirty="0" smtClean="0"/>
              <a:t>er P2A?</a:t>
            </a:r>
            <a:endParaRPr lang="nb-NO" b="1" dirty="0"/>
          </a:p>
        </p:txBody>
      </p:sp>
      <p:graphicFrame>
        <p:nvGraphicFramePr>
          <p:cNvPr id="5" name="Plassholder for innhold 4"/>
          <p:cNvGraphicFramePr>
            <a:graphicFrameLocks noGrp="1"/>
          </p:cNvGraphicFramePr>
          <p:nvPr>
            <p:ph idx="4294967295"/>
            <p:extLst>
              <p:ext uri="{D42A27DB-BD31-4B8C-83A1-F6EECF244321}">
                <p14:modId xmlns:p14="http://schemas.microsoft.com/office/powerpoint/2010/main" val="2182633425"/>
              </p:ext>
            </p:extLst>
          </p:nvPr>
        </p:nvGraphicFramePr>
        <p:xfrm>
          <a:off x="765111" y="2043113"/>
          <a:ext cx="10580913" cy="3248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4347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970384" y="982663"/>
            <a:ext cx="7678316" cy="790575"/>
          </a:xfrm>
        </p:spPr>
        <p:txBody>
          <a:bodyPr/>
          <a:lstStyle/>
          <a:p>
            <a:pPr algn="l"/>
            <a:r>
              <a:rPr lang="nb-NO" dirty="0" smtClean="0"/>
              <a:t> </a:t>
            </a:r>
            <a:r>
              <a:rPr lang="nb-NO" b="1" dirty="0" smtClean="0"/>
              <a:t>Hva </a:t>
            </a:r>
            <a:r>
              <a:rPr lang="nb-NO" b="1" dirty="0" smtClean="0"/>
              <a:t>er NTCM?</a:t>
            </a:r>
            <a:endParaRPr lang="nb-NO" b="1" dirty="0"/>
          </a:p>
        </p:txBody>
      </p:sp>
      <p:graphicFrame>
        <p:nvGraphicFramePr>
          <p:cNvPr id="4" name="Plassholder for innhold 3"/>
          <p:cNvGraphicFramePr>
            <a:graphicFrameLocks noGrp="1"/>
          </p:cNvGraphicFramePr>
          <p:nvPr>
            <p:ph idx="4294967295"/>
            <p:extLst>
              <p:ext uri="{D42A27DB-BD31-4B8C-83A1-F6EECF244321}">
                <p14:modId xmlns:p14="http://schemas.microsoft.com/office/powerpoint/2010/main" val="2225475530"/>
              </p:ext>
            </p:extLst>
          </p:nvPr>
        </p:nvGraphicFramePr>
        <p:xfrm>
          <a:off x="559837" y="1984375"/>
          <a:ext cx="11271379" cy="3857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0023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a:blip r:embed="rId3"/>
          <a:stretch>
            <a:fillRect/>
          </a:stretch>
        </p:blipFill>
        <p:spPr>
          <a:xfrm>
            <a:off x="526596" y="315296"/>
            <a:ext cx="11169317" cy="5712279"/>
          </a:xfrm>
          <a:prstGeom prst="rect">
            <a:avLst/>
          </a:prstGeom>
        </p:spPr>
      </p:pic>
    </p:spTree>
    <p:extLst>
      <p:ext uri="{BB962C8B-B14F-4D97-AF65-F5344CB8AC3E}">
        <p14:creationId xmlns:p14="http://schemas.microsoft.com/office/powerpoint/2010/main" val="2025699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496388" y="982663"/>
            <a:ext cx="9104811" cy="1303337"/>
          </a:xfrm>
        </p:spPr>
        <p:txBody>
          <a:bodyPr/>
          <a:lstStyle/>
          <a:p>
            <a:r>
              <a:rPr lang="nb-NO" dirty="0" smtClean="0"/>
              <a:t>VG 25.01.19</a:t>
            </a:r>
            <a:endParaRPr lang="nb-NO" dirty="0"/>
          </a:p>
        </p:txBody>
      </p:sp>
      <p:sp>
        <p:nvSpPr>
          <p:cNvPr id="3" name="Plassholder for innhold 2"/>
          <p:cNvSpPr>
            <a:spLocks noGrp="1"/>
          </p:cNvSpPr>
          <p:nvPr>
            <p:ph idx="4294967295"/>
          </p:nvPr>
        </p:nvSpPr>
        <p:spPr>
          <a:xfrm>
            <a:off x="496389" y="2787649"/>
            <a:ext cx="6035040" cy="3317875"/>
          </a:xfrm>
        </p:spPr>
        <p:txBody>
          <a:bodyPr>
            <a:normAutofit/>
          </a:bodyPr>
          <a:lstStyle/>
          <a:p>
            <a:r>
              <a:rPr lang="nb-NO" sz="3200" b="1" dirty="0"/>
              <a:t>DAVOS (VG) Telenor-sjef Sigve </a:t>
            </a:r>
            <a:r>
              <a:rPr lang="nb-NO" sz="3200" b="1" dirty="0" smtClean="0"/>
              <a:t>Brekke </a:t>
            </a:r>
            <a:r>
              <a:rPr lang="nb-NO" sz="3200" b="1" dirty="0"/>
              <a:t>sier de som tror de kan sluntre unna data-oppdatering i hverdagen og på jobben, er ute og kjøre: - Den </a:t>
            </a:r>
            <a:r>
              <a:rPr lang="nb-NO" sz="3200" b="1" dirty="0" smtClean="0"/>
              <a:t>digitale revolusjonen </a:t>
            </a:r>
            <a:r>
              <a:rPr lang="nb-NO" sz="3200" b="1" dirty="0"/>
              <a:t>har knapt begynt, sier han</a:t>
            </a:r>
            <a:r>
              <a:rPr lang="nb-NO" sz="3200" b="1" dirty="0" smtClean="0"/>
              <a:t>.</a:t>
            </a:r>
          </a:p>
          <a:p>
            <a:endParaRPr lang="nb-NO" b="1" dirty="0" smtClean="0"/>
          </a:p>
          <a:p>
            <a:endParaRPr lang="nb-NO" b="1" dirty="0"/>
          </a:p>
          <a:p>
            <a:pPr marL="0" indent="0">
              <a:buNone/>
            </a:pPr>
            <a:endParaRPr lang="nb-NO" b="1" dirty="0" smtClean="0"/>
          </a:p>
          <a:p>
            <a:endParaRPr lang="nb-NO" b="1" dirty="0"/>
          </a:p>
          <a:p>
            <a:endParaRPr lang="nb-NO" dirty="0"/>
          </a:p>
        </p:txBody>
      </p:sp>
      <p:pic>
        <p:nvPicPr>
          <p:cNvPr id="5" name="Bilde 4"/>
          <p:cNvPicPr>
            <a:picLocks noChangeAspect="1"/>
          </p:cNvPicPr>
          <p:nvPr/>
        </p:nvPicPr>
        <p:blipFill>
          <a:blip r:embed="rId3"/>
          <a:stretch>
            <a:fillRect/>
          </a:stretch>
        </p:blipFill>
        <p:spPr>
          <a:xfrm>
            <a:off x="6856152" y="2285999"/>
            <a:ext cx="4600575" cy="3819525"/>
          </a:xfrm>
          <a:prstGeom prst="rect">
            <a:avLst/>
          </a:prstGeom>
        </p:spPr>
      </p:pic>
    </p:spTree>
    <p:extLst>
      <p:ext uri="{BB962C8B-B14F-4D97-AF65-F5344CB8AC3E}">
        <p14:creationId xmlns:p14="http://schemas.microsoft.com/office/powerpoint/2010/main" val="3259021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stretch>
            <a:fillRect/>
          </a:stretch>
        </p:blipFill>
        <p:spPr>
          <a:xfrm>
            <a:off x="700767" y="228892"/>
            <a:ext cx="11055803" cy="6142075"/>
          </a:xfrm>
          <a:prstGeom prst="rect">
            <a:avLst/>
          </a:prstGeom>
        </p:spPr>
      </p:pic>
    </p:spTree>
    <p:extLst>
      <p:ext uri="{BB962C8B-B14F-4D97-AF65-F5344CB8AC3E}">
        <p14:creationId xmlns:p14="http://schemas.microsoft.com/office/powerpoint/2010/main" val="2985204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559836" y="982663"/>
            <a:ext cx="7352264" cy="752831"/>
          </a:xfrm>
        </p:spPr>
        <p:txBody>
          <a:bodyPr/>
          <a:lstStyle/>
          <a:p>
            <a:r>
              <a:rPr lang="nb-NO" dirty="0" smtClean="0"/>
              <a:t>Likeverdig undervisning</a:t>
            </a:r>
            <a:endParaRPr lang="nb-NO" dirty="0"/>
          </a:p>
        </p:txBody>
      </p:sp>
      <p:sp>
        <p:nvSpPr>
          <p:cNvPr id="3" name="Plassholder for innhold 2"/>
          <p:cNvSpPr>
            <a:spLocks noGrp="1"/>
          </p:cNvSpPr>
          <p:nvPr>
            <p:ph idx="4294967295"/>
          </p:nvPr>
        </p:nvSpPr>
        <p:spPr>
          <a:xfrm>
            <a:off x="559836" y="2286000"/>
            <a:ext cx="9498563" cy="3621088"/>
          </a:xfrm>
        </p:spPr>
        <p:txBody>
          <a:bodyPr>
            <a:normAutofit/>
          </a:bodyPr>
          <a:lstStyle/>
          <a:p>
            <a:r>
              <a:rPr lang="nb-NO" sz="3200" dirty="0" smtClean="0"/>
              <a:t>P2A er en </a:t>
            </a:r>
            <a:r>
              <a:rPr lang="nb-NO" sz="3200" dirty="0"/>
              <a:t>nasjonal standard over prinsipper for tiltak som skal sikre et mest mulig likeverdig undervisningstilbud </a:t>
            </a:r>
            <a:endParaRPr lang="nb-NO" sz="3200" dirty="0" smtClean="0"/>
          </a:p>
          <a:p>
            <a:r>
              <a:rPr lang="nb-NO" sz="3200" dirty="0" smtClean="0"/>
              <a:t>Likeverdighet </a:t>
            </a:r>
            <a:r>
              <a:rPr lang="nb-NO" sz="3200" dirty="0" smtClean="0"/>
              <a:t>er et </a:t>
            </a:r>
            <a:r>
              <a:rPr lang="nb-NO" sz="3200" dirty="0"/>
              <a:t>kjerneprinsipp i DVM-1T. </a:t>
            </a:r>
            <a:endParaRPr lang="nb-NO" sz="3200" dirty="0" smtClean="0"/>
          </a:p>
          <a:p>
            <a:r>
              <a:rPr lang="nb-NO" sz="3200" dirty="0" smtClean="0"/>
              <a:t>DVM-1T </a:t>
            </a:r>
            <a:r>
              <a:rPr lang="nb-NO" sz="3200" dirty="0"/>
              <a:t>har som mål at elle elever i Norge skal få den samme muligheten uavhengig av geografi </a:t>
            </a:r>
            <a:r>
              <a:rPr lang="nb-NO" sz="3200" dirty="0" smtClean="0"/>
              <a:t>(</a:t>
            </a:r>
            <a:r>
              <a:rPr lang="nb-NO" sz="3200" dirty="0" err="1" smtClean="0"/>
              <a:t>Udir</a:t>
            </a:r>
            <a:r>
              <a:rPr lang="nb-NO" sz="3200" dirty="0" smtClean="0"/>
              <a:t>, </a:t>
            </a:r>
            <a:r>
              <a:rPr lang="nb-NO" sz="3200" dirty="0"/>
              <a:t>2018).</a:t>
            </a:r>
          </a:p>
          <a:p>
            <a:endParaRPr lang="nb-NO" dirty="0"/>
          </a:p>
        </p:txBody>
      </p:sp>
    </p:spTree>
    <p:extLst>
      <p:ext uri="{BB962C8B-B14F-4D97-AF65-F5344CB8AC3E}">
        <p14:creationId xmlns:p14="http://schemas.microsoft.com/office/powerpoint/2010/main" val="4075159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466531" y="578498"/>
            <a:ext cx="7940869" cy="905070"/>
          </a:xfrm>
        </p:spPr>
        <p:txBody>
          <a:bodyPr>
            <a:normAutofit/>
          </a:bodyPr>
          <a:lstStyle/>
          <a:p>
            <a:pPr algn="l"/>
            <a:r>
              <a:rPr lang="nb-NO" dirty="0" smtClean="0"/>
              <a:t>Om</a:t>
            </a:r>
            <a:endParaRPr lang="nb-NO" dirty="0"/>
          </a:p>
        </p:txBody>
      </p:sp>
      <p:pic>
        <p:nvPicPr>
          <p:cNvPr id="4" name="Plassholder for innhold 3"/>
          <p:cNvPicPr>
            <a:picLocks noGrp="1" noChangeAspect="1"/>
          </p:cNvPicPr>
          <p:nvPr>
            <p:ph idx="4294967295"/>
          </p:nvPr>
        </p:nvPicPr>
        <p:blipFill>
          <a:blip r:embed="rId3"/>
          <a:stretch>
            <a:fillRect/>
          </a:stretch>
        </p:blipFill>
        <p:spPr>
          <a:xfrm>
            <a:off x="7610141" y="1819468"/>
            <a:ext cx="3866511" cy="2884024"/>
          </a:xfrm>
          <a:prstGeom prst="rect">
            <a:avLst/>
          </a:prstGeom>
        </p:spPr>
      </p:pic>
      <p:graphicFrame>
        <p:nvGraphicFramePr>
          <p:cNvPr id="6" name="Diagram 5"/>
          <p:cNvGraphicFramePr/>
          <p:nvPr>
            <p:extLst>
              <p:ext uri="{D42A27DB-BD31-4B8C-83A1-F6EECF244321}">
                <p14:modId xmlns:p14="http://schemas.microsoft.com/office/powerpoint/2010/main" val="3818111700"/>
              </p:ext>
            </p:extLst>
          </p:nvPr>
        </p:nvGraphicFramePr>
        <p:xfrm>
          <a:off x="466532" y="1483566"/>
          <a:ext cx="6662932" cy="41645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90742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727788" y="335902"/>
            <a:ext cx="8518525" cy="802435"/>
          </a:xfrm>
        </p:spPr>
        <p:txBody>
          <a:bodyPr>
            <a:normAutofit/>
          </a:bodyPr>
          <a:lstStyle/>
          <a:p>
            <a:pPr algn="l"/>
            <a:r>
              <a:rPr lang="nb-NO" dirty="0" smtClean="0"/>
              <a:t>Åtte suksessfaktorer</a:t>
            </a:r>
            <a:endParaRPr lang="nb-NO" dirty="0"/>
          </a:p>
        </p:txBody>
      </p:sp>
      <p:sp>
        <p:nvSpPr>
          <p:cNvPr id="3" name="Plassholder for innhold 2"/>
          <p:cNvSpPr>
            <a:spLocks noGrp="1"/>
          </p:cNvSpPr>
          <p:nvPr>
            <p:ph idx="4294967295"/>
          </p:nvPr>
        </p:nvSpPr>
        <p:spPr>
          <a:xfrm>
            <a:off x="727788" y="1867387"/>
            <a:ext cx="10786188" cy="4085544"/>
          </a:xfrm>
        </p:spPr>
        <p:txBody>
          <a:bodyPr>
            <a:normAutofit lnSpcReduction="10000"/>
          </a:bodyPr>
          <a:lstStyle/>
          <a:p>
            <a:pPr marL="514350" indent="-514350">
              <a:buFont typeface="+mj-lt"/>
              <a:buAutoNum type="arabicPeriod"/>
            </a:pPr>
            <a:r>
              <a:rPr lang="nb-NO" sz="3600" dirty="0"/>
              <a:t>Lage tydelige matematiske mål for å gjøre læreprosessen mer fokusert. </a:t>
            </a:r>
          </a:p>
          <a:p>
            <a:pPr marL="514350" indent="-514350">
              <a:buFont typeface="+mj-lt"/>
              <a:buAutoNum type="arabicPeriod"/>
            </a:pPr>
            <a:r>
              <a:rPr lang="nb-NO" sz="3600" dirty="0"/>
              <a:t>Integrere oppgaver som legger til rette for resonnering og problemløsing. </a:t>
            </a:r>
          </a:p>
          <a:p>
            <a:pPr marL="514350" indent="-514350">
              <a:buFont typeface="+mj-lt"/>
              <a:buAutoNum type="arabicPeriod"/>
            </a:pPr>
            <a:r>
              <a:rPr lang="nb-NO" sz="3600" dirty="0"/>
              <a:t>Bruke og se sammenhenger mellom ulike representasjoner. </a:t>
            </a:r>
          </a:p>
          <a:p>
            <a:pPr marL="514350" indent="-514350">
              <a:buFont typeface="+mj-lt"/>
              <a:buAutoNum type="arabicPeriod"/>
            </a:pPr>
            <a:r>
              <a:rPr lang="nb-NO" sz="3600" dirty="0"/>
              <a:t>Legge til rette for en meningsfull matematisk diskurs. </a:t>
            </a:r>
          </a:p>
          <a:p>
            <a:pPr marL="0" indent="0">
              <a:buNone/>
            </a:pPr>
            <a:endParaRPr lang="nb-NO" dirty="0"/>
          </a:p>
        </p:txBody>
      </p:sp>
    </p:spTree>
    <p:extLst>
      <p:ext uri="{BB962C8B-B14F-4D97-AF65-F5344CB8AC3E}">
        <p14:creationId xmlns:p14="http://schemas.microsoft.com/office/powerpoint/2010/main" val="2237210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4294967295"/>
          </p:nvPr>
        </p:nvSpPr>
        <p:spPr>
          <a:xfrm>
            <a:off x="802431" y="895740"/>
            <a:ext cx="10483877" cy="4878043"/>
          </a:xfrm>
        </p:spPr>
        <p:txBody>
          <a:bodyPr>
            <a:normAutofit/>
          </a:bodyPr>
          <a:lstStyle/>
          <a:p>
            <a:pPr marL="514350" indent="-514350">
              <a:buFont typeface="+mj-lt"/>
              <a:buAutoNum type="arabicPeriod" startAt="5"/>
            </a:pPr>
            <a:r>
              <a:rPr lang="nb-NO" sz="4000" dirty="0"/>
              <a:t>Stille målrettede spørsmål </a:t>
            </a:r>
            <a:endParaRPr lang="nb-NO" sz="4000" dirty="0" smtClean="0"/>
          </a:p>
          <a:p>
            <a:pPr marL="514350" indent="-514350">
              <a:buFont typeface="+mj-lt"/>
              <a:buAutoNum type="arabicPeriod" startAt="5"/>
            </a:pPr>
            <a:r>
              <a:rPr lang="nb-NO" sz="4000" dirty="0" smtClean="0"/>
              <a:t>Integrere </a:t>
            </a:r>
            <a:r>
              <a:rPr lang="nb-NO" sz="4000" dirty="0"/>
              <a:t>oppgaver som legger til rette for resonnering og </a:t>
            </a:r>
            <a:r>
              <a:rPr lang="nb-NO" sz="4000" dirty="0" smtClean="0"/>
              <a:t>problemløsing </a:t>
            </a:r>
            <a:endParaRPr lang="nb-NO" sz="4000" dirty="0"/>
          </a:p>
          <a:p>
            <a:pPr marL="514350" indent="-514350">
              <a:buFont typeface="+mj-lt"/>
              <a:buAutoNum type="arabicPeriod" startAt="5"/>
            </a:pPr>
            <a:r>
              <a:rPr lang="nb-NO" sz="4000" dirty="0"/>
              <a:t>Gi elevene produktiv motstand og mulighet til å strekke seg i </a:t>
            </a:r>
            <a:r>
              <a:rPr lang="nb-NO" sz="4000" dirty="0" smtClean="0"/>
              <a:t>læreprosessen </a:t>
            </a:r>
            <a:endParaRPr lang="nb-NO" sz="4000" dirty="0"/>
          </a:p>
          <a:p>
            <a:pPr marL="514350" indent="-514350">
              <a:buFont typeface="+mj-lt"/>
              <a:buAutoNum type="arabicPeriod" startAt="5"/>
            </a:pPr>
            <a:r>
              <a:rPr lang="nb-NO" sz="4000" dirty="0" smtClean="0"/>
              <a:t>Diagnostisere </a:t>
            </a:r>
            <a:r>
              <a:rPr lang="nb-NO" sz="4000" dirty="0"/>
              <a:t>og bruke elevenes </a:t>
            </a:r>
            <a:r>
              <a:rPr lang="nb-NO" sz="4000" dirty="0" smtClean="0"/>
              <a:t>tenkning </a:t>
            </a:r>
            <a:endParaRPr lang="nb-NO" sz="4000" dirty="0"/>
          </a:p>
          <a:p>
            <a:pPr marL="0" indent="0">
              <a:buNone/>
            </a:pPr>
            <a:endParaRPr lang="nb-NO" dirty="0"/>
          </a:p>
        </p:txBody>
      </p:sp>
    </p:spTree>
    <p:extLst>
      <p:ext uri="{BB962C8B-B14F-4D97-AF65-F5344CB8AC3E}">
        <p14:creationId xmlns:p14="http://schemas.microsoft.com/office/powerpoint/2010/main" val="39978594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559836" y="663681"/>
            <a:ext cx="8929396" cy="1303337"/>
          </a:xfrm>
        </p:spPr>
        <p:txBody>
          <a:bodyPr>
            <a:normAutofit fontScale="90000"/>
          </a:bodyPr>
          <a:lstStyle/>
          <a:p>
            <a:r>
              <a:rPr lang="nb-NO" dirty="0" smtClean="0"/>
              <a:t>Fem matematiske tråder. </a:t>
            </a:r>
            <a:br>
              <a:rPr lang="nb-NO" dirty="0" smtClean="0"/>
            </a:br>
            <a:r>
              <a:rPr lang="nb-NO" dirty="0" smtClean="0"/>
              <a:t>(National Research Council 2001) </a:t>
            </a:r>
            <a:endParaRPr lang="nb-NO" dirty="0"/>
          </a:p>
        </p:txBody>
      </p:sp>
      <p:sp>
        <p:nvSpPr>
          <p:cNvPr id="3" name="Plassholder for innhold 2"/>
          <p:cNvSpPr>
            <a:spLocks noGrp="1"/>
          </p:cNvSpPr>
          <p:nvPr>
            <p:ph idx="4294967295"/>
          </p:nvPr>
        </p:nvSpPr>
        <p:spPr>
          <a:xfrm>
            <a:off x="559836" y="2481263"/>
            <a:ext cx="5444089" cy="3584575"/>
          </a:xfrm>
        </p:spPr>
        <p:txBody>
          <a:bodyPr>
            <a:normAutofit lnSpcReduction="10000"/>
          </a:bodyPr>
          <a:lstStyle/>
          <a:p>
            <a:pPr marL="514350" indent="-514350">
              <a:buFont typeface="+mj-lt"/>
              <a:buAutoNum type="arabicPeriod"/>
            </a:pPr>
            <a:r>
              <a:rPr lang="nb-NO" sz="3600" dirty="0" smtClean="0"/>
              <a:t>Resonnering </a:t>
            </a:r>
          </a:p>
          <a:p>
            <a:pPr marL="514350" indent="-514350">
              <a:buFont typeface="+mj-lt"/>
              <a:buAutoNum type="arabicPeriod"/>
            </a:pPr>
            <a:r>
              <a:rPr lang="nb-NO" sz="3600" dirty="0" smtClean="0"/>
              <a:t>Anvendelse</a:t>
            </a:r>
          </a:p>
          <a:p>
            <a:pPr marL="514350" indent="-514350">
              <a:buFont typeface="+mj-lt"/>
              <a:buAutoNum type="arabicPeriod"/>
            </a:pPr>
            <a:r>
              <a:rPr lang="nb-NO" sz="3600" dirty="0" smtClean="0"/>
              <a:t>Begrepsmessig forståelse</a:t>
            </a:r>
          </a:p>
          <a:p>
            <a:pPr marL="514350" indent="-514350">
              <a:buFont typeface="+mj-lt"/>
              <a:buAutoNum type="arabicPeriod"/>
            </a:pPr>
            <a:r>
              <a:rPr lang="nb-NO" sz="3600" dirty="0" smtClean="0"/>
              <a:t>Engasjement</a:t>
            </a:r>
          </a:p>
          <a:p>
            <a:pPr marL="514350" indent="-514350">
              <a:buFont typeface="+mj-lt"/>
              <a:buAutoNum type="arabicPeriod"/>
            </a:pPr>
            <a:r>
              <a:rPr lang="nb-NO" sz="3600" dirty="0" smtClean="0"/>
              <a:t>Beregning</a:t>
            </a:r>
          </a:p>
          <a:p>
            <a:pPr marL="0" indent="0">
              <a:buNone/>
            </a:pPr>
            <a:r>
              <a:rPr lang="nb-NO" dirty="0"/>
              <a:t>(</a:t>
            </a:r>
            <a:r>
              <a:rPr lang="nb-NO" dirty="0" err="1"/>
              <a:t>Kilpatrick</a:t>
            </a:r>
            <a:r>
              <a:rPr lang="nb-NO" dirty="0"/>
              <a:t> et al., 2001) </a:t>
            </a:r>
            <a:endParaRPr lang="nb-NO" sz="3600" dirty="0" smtClean="0"/>
          </a:p>
          <a:p>
            <a:endParaRPr lang="nb-NO" dirty="0"/>
          </a:p>
        </p:txBody>
      </p:sp>
      <p:pic>
        <p:nvPicPr>
          <p:cNvPr id="4" name="Bilde 3"/>
          <p:cNvPicPr>
            <a:picLocks noChangeAspect="1"/>
          </p:cNvPicPr>
          <p:nvPr/>
        </p:nvPicPr>
        <p:blipFill>
          <a:blip r:embed="rId2"/>
          <a:stretch>
            <a:fillRect/>
          </a:stretch>
        </p:blipFill>
        <p:spPr>
          <a:xfrm>
            <a:off x="8131242" y="663681"/>
            <a:ext cx="3371850" cy="5158621"/>
          </a:xfrm>
          <a:prstGeom prst="rect">
            <a:avLst/>
          </a:prstGeom>
        </p:spPr>
      </p:pic>
    </p:spTree>
    <p:extLst>
      <p:ext uri="{BB962C8B-B14F-4D97-AF65-F5344CB8AC3E}">
        <p14:creationId xmlns:p14="http://schemas.microsoft.com/office/powerpoint/2010/main" val="3206318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709126" y="559838"/>
            <a:ext cx="11482874" cy="1250302"/>
          </a:xfrm>
        </p:spPr>
        <p:txBody>
          <a:bodyPr>
            <a:normAutofit fontScale="90000"/>
          </a:bodyPr>
          <a:lstStyle/>
          <a:p>
            <a:pPr algn="l"/>
            <a:r>
              <a:rPr lang="nb-NO" b="1" dirty="0" smtClean="0"/>
              <a:t>1. Etablere matematiske mål for å spisse læring</a:t>
            </a:r>
            <a:r>
              <a:rPr lang="nb-NO" dirty="0" smtClean="0"/>
              <a:t/>
            </a:r>
            <a:br>
              <a:rPr lang="nb-NO" dirty="0" smtClean="0"/>
            </a:br>
            <a:endParaRPr lang="nb-NO" dirty="0"/>
          </a:p>
        </p:txBody>
      </p:sp>
      <p:graphicFrame>
        <p:nvGraphicFramePr>
          <p:cNvPr id="4" name="Plassholder for innhold 3"/>
          <p:cNvGraphicFramePr>
            <a:graphicFrameLocks noGrp="1"/>
          </p:cNvGraphicFramePr>
          <p:nvPr>
            <p:ph idx="4294967295"/>
            <p:extLst>
              <p:ext uri="{D42A27DB-BD31-4B8C-83A1-F6EECF244321}">
                <p14:modId xmlns:p14="http://schemas.microsoft.com/office/powerpoint/2010/main" val="3358979510"/>
              </p:ext>
            </p:extLst>
          </p:nvPr>
        </p:nvGraphicFramePr>
        <p:xfrm>
          <a:off x="709125" y="2053577"/>
          <a:ext cx="10767527" cy="3317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89196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p:cNvSpPr txBox="1"/>
          <p:nvPr/>
        </p:nvSpPr>
        <p:spPr>
          <a:xfrm>
            <a:off x="836645" y="783772"/>
            <a:ext cx="6792686" cy="707886"/>
          </a:xfrm>
          <a:prstGeom prst="rect">
            <a:avLst/>
          </a:prstGeom>
          <a:noFill/>
        </p:spPr>
        <p:txBody>
          <a:bodyPr wrap="square" rtlCol="0">
            <a:spAutoFit/>
          </a:bodyPr>
          <a:lstStyle/>
          <a:p>
            <a:r>
              <a:rPr lang="nb-NO" sz="4000" b="1" dirty="0" smtClean="0"/>
              <a:t>Matematiske mål</a:t>
            </a:r>
            <a:endParaRPr lang="nb-NO" sz="4000" b="1" dirty="0"/>
          </a:p>
        </p:txBody>
      </p:sp>
      <p:sp>
        <p:nvSpPr>
          <p:cNvPr id="6" name="Rektangel 5"/>
          <p:cNvSpPr/>
          <p:nvPr/>
        </p:nvSpPr>
        <p:spPr>
          <a:xfrm>
            <a:off x="836645" y="1864698"/>
            <a:ext cx="10371286" cy="4031873"/>
          </a:xfrm>
          <a:prstGeom prst="rect">
            <a:avLst/>
          </a:prstGeom>
        </p:spPr>
        <p:txBody>
          <a:bodyPr wrap="square">
            <a:spAutoFit/>
          </a:bodyPr>
          <a:lstStyle/>
          <a:p>
            <a:r>
              <a:rPr lang="en-US" sz="3200" dirty="0" err="1"/>
              <a:t>Wiliam</a:t>
            </a:r>
            <a:r>
              <a:rPr lang="en-US" sz="3200" dirty="0"/>
              <a:t> (2011) </a:t>
            </a:r>
            <a:r>
              <a:rPr lang="en-US" sz="3200" dirty="0" err="1"/>
              <a:t>beskriver</a:t>
            </a:r>
            <a:r>
              <a:rPr lang="en-US" sz="3200" dirty="0"/>
              <a:t> </a:t>
            </a:r>
            <a:r>
              <a:rPr lang="en-US" sz="3200" dirty="0" err="1"/>
              <a:t>matematiske</a:t>
            </a:r>
            <a:r>
              <a:rPr lang="en-US" sz="3200" dirty="0"/>
              <a:t> </a:t>
            </a:r>
            <a:r>
              <a:rPr lang="en-US" sz="3200" dirty="0" err="1"/>
              <a:t>mål</a:t>
            </a:r>
            <a:r>
              <a:rPr lang="en-US" sz="3200" dirty="0"/>
              <a:t> på denne </a:t>
            </a:r>
            <a:r>
              <a:rPr lang="en-US" sz="3200" dirty="0" err="1"/>
              <a:t>måten</a:t>
            </a:r>
            <a:r>
              <a:rPr lang="en-US" sz="3200" dirty="0"/>
              <a:t>: "Mathematics goals indicate what mathematics students are to learn and understand as a result of instruction". </a:t>
            </a:r>
            <a:endParaRPr lang="en-US" sz="3200" dirty="0" smtClean="0"/>
          </a:p>
          <a:p>
            <a:endParaRPr lang="en-US" sz="3200" dirty="0"/>
          </a:p>
          <a:p>
            <a:r>
              <a:rPr lang="nb-NO" sz="3200" dirty="0" err="1"/>
              <a:t>Hattie</a:t>
            </a:r>
            <a:r>
              <a:rPr lang="nb-NO" sz="3200" dirty="0"/>
              <a:t> (2008) hevder at formålet med en leksjon ikke bør være et mysterium for elevene. Videre sier han i klasserom med uklare forventninger til elevene, blir resultatene svakere enn i klasserom med høye forventninger.</a:t>
            </a:r>
            <a:endParaRPr lang="nb-NO" sz="3200" dirty="0"/>
          </a:p>
        </p:txBody>
      </p:sp>
    </p:spTree>
    <p:extLst>
      <p:ext uri="{BB962C8B-B14F-4D97-AF65-F5344CB8AC3E}">
        <p14:creationId xmlns:p14="http://schemas.microsoft.com/office/powerpoint/2010/main" val="30368094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447870" y="892175"/>
            <a:ext cx="10793413" cy="1449388"/>
          </a:xfrm>
        </p:spPr>
        <p:txBody>
          <a:bodyPr>
            <a:normAutofit fontScale="90000"/>
          </a:bodyPr>
          <a:lstStyle/>
          <a:p>
            <a:r>
              <a:rPr lang="nb-NO" b="1" dirty="0" smtClean="0"/>
              <a:t>2.Integrere </a:t>
            </a:r>
            <a:r>
              <a:rPr lang="nb-NO" b="1" dirty="0"/>
              <a:t>oppgaver som legger til rette for resonnering og problemløsing</a:t>
            </a:r>
            <a:r>
              <a:rPr lang="nb-NO" dirty="0" smtClean="0"/>
              <a:t/>
            </a:r>
            <a:br>
              <a:rPr lang="nb-NO" dirty="0" smtClean="0"/>
            </a:br>
            <a:endParaRPr lang="nb-NO" dirty="0"/>
          </a:p>
        </p:txBody>
      </p:sp>
      <p:graphicFrame>
        <p:nvGraphicFramePr>
          <p:cNvPr id="5" name="Plassholder for innhold 4"/>
          <p:cNvGraphicFramePr>
            <a:graphicFrameLocks noGrp="1"/>
          </p:cNvGraphicFramePr>
          <p:nvPr>
            <p:ph idx="4294967295"/>
            <p:extLst>
              <p:ext uri="{D42A27DB-BD31-4B8C-83A1-F6EECF244321}">
                <p14:modId xmlns:p14="http://schemas.microsoft.com/office/powerpoint/2010/main" val="39453814"/>
              </p:ext>
            </p:extLst>
          </p:nvPr>
        </p:nvGraphicFramePr>
        <p:xfrm>
          <a:off x="447870" y="2341563"/>
          <a:ext cx="10259818" cy="3527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4215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541176" y="1203325"/>
            <a:ext cx="9517224" cy="865188"/>
          </a:xfrm>
        </p:spPr>
        <p:txBody>
          <a:bodyPr>
            <a:normAutofit fontScale="90000"/>
          </a:bodyPr>
          <a:lstStyle/>
          <a:p>
            <a:r>
              <a:rPr lang="nb-NO" b="1" dirty="0" smtClean="0"/>
              <a:t>3. Bruke </a:t>
            </a:r>
            <a:r>
              <a:rPr lang="nb-NO" b="1" dirty="0"/>
              <a:t>og se sammenhenger </a:t>
            </a:r>
            <a:r>
              <a:rPr lang="nb-NO" b="1" dirty="0" smtClean="0"/>
              <a:t>mellom </a:t>
            </a:r>
            <a:r>
              <a:rPr lang="nb-NO" b="1" dirty="0"/>
              <a:t>ulike representasjoner</a:t>
            </a:r>
            <a:r>
              <a:rPr lang="nb-NO" dirty="0"/>
              <a:t/>
            </a:r>
            <a:br>
              <a:rPr lang="nb-NO" dirty="0"/>
            </a:br>
            <a:endParaRPr lang="nb-NO" dirty="0"/>
          </a:p>
        </p:txBody>
      </p:sp>
      <p:pic>
        <p:nvPicPr>
          <p:cNvPr id="4" name="Bilde 3"/>
          <p:cNvPicPr>
            <a:picLocks noChangeAspect="1"/>
          </p:cNvPicPr>
          <p:nvPr/>
        </p:nvPicPr>
        <p:blipFill>
          <a:blip r:embed="rId3"/>
          <a:stretch>
            <a:fillRect/>
          </a:stretch>
        </p:blipFill>
        <p:spPr>
          <a:xfrm>
            <a:off x="916344" y="1832007"/>
            <a:ext cx="8576000" cy="4400842"/>
          </a:xfrm>
          <a:prstGeom prst="rect">
            <a:avLst/>
          </a:prstGeom>
        </p:spPr>
      </p:pic>
    </p:spTree>
    <p:extLst>
      <p:ext uri="{BB962C8B-B14F-4D97-AF65-F5344CB8AC3E}">
        <p14:creationId xmlns:p14="http://schemas.microsoft.com/office/powerpoint/2010/main" val="30086596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354563" y="317241"/>
            <a:ext cx="12017829" cy="1455997"/>
          </a:xfrm>
        </p:spPr>
        <p:txBody>
          <a:bodyPr>
            <a:normAutofit/>
          </a:bodyPr>
          <a:lstStyle/>
          <a:p>
            <a:pPr algn="l"/>
            <a:r>
              <a:rPr lang="nb-NO" b="1" dirty="0" smtClean="0"/>
              <a:t>4. Legge til rette for </a:t>
            </a:r>
            <a:r>
              <a:rPr lang="nb-NO" b="1" dirty="0" smtClean="0"/>
              <a:t>meningsfull matematisk </a:t>
            </a:r>
            <a:r>
              <a:rPr lang="nb-NO" b="1" dirty="0" smtClean="0"/>
              <a:t>diskurs</a:t>
            </a:r>
            <a:endParaRPr lang="nb-NO" dirty="0"/>
          </a:p>
        </p:txBody>
      </p:sp>
      <p:graphicFrame>
        <p:nvGraphicFramePr>
          <p:cNvPr id="4" name="Plassholder for innhold 3"/>
          <p:cNvGraphicFramePr>
            <a:graphicFrameLocks noGrp="1"/>
          </p:cNvGraphicFramePr>
          <p:nvPr>
            <p:ph idx="4294967295"/>
            <p:extLst>
              <p:ext uri="{D42A27DB-BD31-4B8C-83A1-F6EECF244321}">
                <p14:modId xmlns:p14="http://schemas.microsoft.com/office/powerpoint/2010/main" val="337190150"/>
              </p:ext>
            </p:extLst>
          </p:nvPr>
        </p:nvGraphicFramePr>
        <p:xfrm>
          <a:off x="615819" y="2314575"/>
          <a:ext cx="11084769" cy="3563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78989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4294967295"/>
          </p:nvPr>
        </p:nvSpPr>
        <p:spPr>
          <a:xfrm>
            <a:off x="410546" y="765110"/>
            <a:ext cx="8397551" cy="5168965"/>
          </a:xfrm>
        </p:spPr>
        <p:txBody>
          <a:bodyPr>
            <a:normAutofit/>
          </a:bodyPr>
          <a:lstStyle/>
          <a:p>
            <a:pPr marL="0" indent="0">
              <a:buNone/>
            </a:pPr>
            <a:r>
              <a:rPr lang="en-US" sz="2800" dirty="0" smtClean="0"/>
              <a:t>1</a:t>
            </a:r>
            <a:r>
              <a:rPr lang="en-US" sz="2800" dirty="0">
                <a:solidFill>
                  <a:srgbClr val="FF0000"/>
                </a:solidFill>
              </a:rPr>
              <a:t>. </a:t>
            </a:r>
            <a:r>
              <a:rPr lang="en-US" sz="2800" i="1" dirty="0">
                <a:solidFill>
                  <a:srgbClr val="FF0000"/>
                </a:solidFill>
              </a:rPr>
              <a:t>Anticipating </a:t>
            </a:r>
            <a:r>
              <a:rPr lang="en-US" sz="2800" dirty="0"/>
              <a:t>student responses prior to the lesson</a:t>
            </a:r>
          </a:p>
          <a:p>
            <a:pPr marL="2065338" indent="-2065338">
              <a:buNone/>
            </a:pPr>
            <a:r>
              <a:rPr lang="en-US" sz="2800" dirty="0"/>
              <a:t>2. </a:t>
            </a:r>
            <a:r>
              <a:rPr lang="en-US" sz="2800" i="1" dirty="0">
                <a:solidFill>
                  <a:srgbClr val="FF0000"/>
                </a:solidFill>
              </a:rPr>
              <a:t>Monitoring</a:t>
            </a:r>
            <a:r>
              <a:rPr lang="en-US" sz="2800" i="1" dirty="0"/>
              <a:t> </a:t>
            </a:r>
            <a:r>
              <a:rPr lang="en-US" sz="2800" dirty="0"/>
              <a:t>students’ work on and engagement with the tasks</a:t>
            </a:r>
          </a:p>
          <a:p>
            <a:pPr marL="1700213" indent="-1700213">
              <a:buNone/>
            </a:pPr>
            <a:r>
              <a:rPr lang="en-US" sz="2800" dirty="0"/>
              <a:t>3. </a:t>
            </a:r>
            <a:r>
              <a:rPr lang="en-US" sz="2800" i="1" dirty="0">
                <a:solidFill>
                  <a:srgbClr val="FF0000"/>
                </a:solidFill>
              </a:rPr>
              <a:t>Selecting</a:t>
            </a:r>
            <a:r>
              <a:rPr lang="en-US" sz="2800" i="1" dirty="0"/>
              <a:t> </a:t>
            </a:r>
            <a:r>
              <a:rPr lang="en-US" sz="2800" dirty="0"/>
              <a:t>particular students to present their mathematical work</a:t>
            </a:r>
          </a:p>
          <a:p>
            <a:pPr marL="2065338" indent="-2065338">
              <a:buNone/>
            </a:pPr>
            <a:r>
              <a:rPr lang="nb-NO" sz="2800" dirty="0"/>
              <a:t>4. </a:t>
            </a:r>
            <a:r>
              <a:rPr lang="nb-NO" sz="2800" i="1" dirty="0" err="1" smtClean="0">
                <a:solidFill>
                  <a:srgbClr val="FF0000"/>
                </a:solidFill>
              </a:rPr>
              <a:t>Sequencing</a:t>
            </a:r>
            <a:r>
              <a:rPr lang="nb-NO" sz="2800" i="1" dirty="0" smtClean="0"/>
              <a:t> students’ </a:t>
            </a:r>
            <a:r>
              <a:rPr lang="nb-NO" sz="2800" i="1" dirty="0" err="1" smtClean="0"/>
              <a:t>responses</a:t>
            </a:r>
            <a:r>
              <a:rPr lang="nb-NO" sz="2800" i="1" dirty="0" smtClean="0"/>
              <a:t> in a </a:t>
            </a:r>
            <a:r>
              <a:rPr lang="nb-NO" sz="2800" i="1" dirty="0" err="1" smtClean="0"/>
              <a:t>spesific</a:t>
            </a:r>
            <a:r>
              <a:rPr lang="nb-NO" sz="2800" i="1" dirty="0" smtClean="0"/>
              <a:t> order for </a:t>
            </a:r>
            <a:r>
              <a:rPr lang="nb-NO" sz="2800" i="1" dirty="0" err="1" smtClean="0"/>
              <a:t>discussion</a:t>
            </a:r>
            <a:endParaRPr lang="nb-NO" sz="2800" i="1" dirty="0" smtClean="0"/>
          </a:p>
          <a:p>
            <a:pPr marL="2065338" indent="-2065338">
              <a:buNone/>
            </a:pPr>
            <a:r>
              <a:rPr lang="en-US" sz="2800" dirty="0" smtClean="0"/>
              <a:t>5</a:t>
            </a:r>
            <a:r>
              <a:rPr lang="en-US" sz="2800" dirty="0"/>
              <a:t>. </a:t>
            </a:r>
            <a:r>
              <a:rPr lang="en-US" sz="2800" i="1" dirty="0">
                <a:solidFill>
                  <a:srgbClr val="FF0000"/>
                </a:solidFill>
              </a:rPr>
              <a:t>Connecting</a:t>
            </a:r>
            <a:r>
              <a:rPr lang="en-US" sz="2800" i="1" dirty="0"/>
              <a:t> </a:t>
            </a:r>
            <a:r>
              <a:rPr lang="en-US" sz="2800" dirty="0"/>
              <a:t>different students’ responses and connecting the responses to </a:t>
            </a:r>
            <a:r>
              <a:rPr lang="en-US" sz="2800" dirty="0" smtClean="0"/>
              <a:t>key</a:t>
            </a:r>
            <a:r>
              <a:rPr lang="nb-NO" sz="2800" dirty="0" smtClean="0"/>
              <a:t> </a:t>
            </a:r>
            <a:r>
              <a:rPr lang="nb-NO" sz="2800" dirty="0" err="1" smtClean="0"/>
              <a:t>mathematical</a:t>
            </a:r>
            <a:r>
              <a:rPr lang="nb-NO" sz="2800" dirty="0" smtClean="0"/>
              <a:t> </a:t>
            </a:r>
            <a:r>
              <a:rPr lang="nb-NO" sz="2800" dirty="0" err="1" smtClean="0"/>
              <a:t>ideas</a:t>
            </a:r>
            <a:r>
              <a:rPr lang="nb-NO" sz="2800" dirty="0" smtClean="0"/>
              <a:t>.</a:t>
            </a:r>
          </a:p>
          <a:p>
            <a:pPr marL="0" indent="0">
              <a:buNone/>
            </a:pPr>
            <a:endParaRPr lang="nb-NO" sz="2800" dirty="0" smtClean="0"/>
          </a:p>
        </p:txBody>
      </p:sp>
      <p:sp>
        <p:nvSpPr>
          <p:cNvPr id="4" name="Rectangle 1"/>
          <p:cNvSpPr>
            <a:spLocks noChangeArrowheads="1"/>
          </p:cNvSpPr>
          <p:nvPr/>
        </p:nvSpPr>
        <p:spPr bwMode="auto">
          <a:xfrm>
            <a:off x="0" y="105489"/>
            <a:ext cx="24237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000" b="0" i="0" u="none" strike="noStrike" cap="none" normalizeH="0" baseline="0" dirty="0" smtClean="0">
                <a:ln>
                  <a:noFill/>
                </a:ln>
                <a:solidFill>
                  <a:schemeClr val="tx1"/>
                </a:solidFill>
                <a:effectLst/>
                <a:latin typeface="Arial Unicode MS" panose="020B0604020202020204" pitchFamily="34" charset="-128"/>
              </a:rPr>
              <a:t>.</a:t>
            </a:r>
            <a:r>
              <a:rPr kumimoji="0" lang="nb-NO" altLang="nb-NO" sz="800" b="0" i="0" u="none" strike="noStrike" cap="none" normalizeH="0" baseline="0" dirty="0" smtClean="0">
                <a:ln>
                  <a:noFill/>
                </a:ln>
                <a:solidFill>
                  <a:schemeClr val="tx1"/>
                </a:solidFill>
                <a:effectLst/>
              </a:rPr>
              <a:t> </a:t>
            </a:r>
            <a:endParaRPr kumimoji="0" lang="nb-NO" altLang="nb-NO" sz="1800" b="0" i="0" u="none" strike="noStrike" cap="none" normalizeH="0" baseline="0" dirty="0" smtClean="0">
              <a:ln>
                <a:noFill/>
              </a:ln>
              <a:solidFill>
                <a:schemeClr val="tx1"/>
              </a:solidFill>
              <a:effectLst/>
              <a:latin typeface="Arial" panose="020B0604020202020204" pitchFamily="34" charset="0"/>
            </a:endParaRPr>
          </a:p>
        </p:txBody>
      </p:sp>
      <p:pic>
        <p:nvPicPr>
          <p:cNvPr id="5" name="Bilde 4"/>
          <p:cNvPicPr>
            <a:picLocks noChangeAspect="1"/>
          </p:cNvPicPr>
          <p:nvPr/>
        </p:nvPicPr>
        <p:blipFill>
          <a:blip r:embed="rId3"/>
          <a:stretch>
            <a:fillRect/>
          </a:stretch>
        </p:blipFill>
        <p:spPr>
          <a:xfrm>
            <a:off x="9057253" y="1075150"/>
            <a:ext cx="2486025" cy="3533775"/>
          </a:xfrm>
          <a:prstGeom prst="rect">
            <a:avLst/>
          </a:prstGeom>
        </p:spPr>
      </p:pic>
    </p:spTree>
    <p:extLst>
      <p:ext uri="{BB962C8B-B14F-4D97-AF65-F5344CB8AC3E}">
        <p14:creationId xmlns:p14="http://schemas.microsoft.com/office/powerpoint/2010/main" val="12705129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https://lh6.googleusercontent.com/crusSOgJXJ24b5Nywg9YsMbaBAZmcPiy0O8QxaajTx66x8zNEmnzNsRUvlt52oJ9rk3BZv34QJa2zgjw9EimXvIeZQJvtr4QG4qUaO-W5yefbNwLg7uhUIbJj5kCtdlY8qgMbtXdPZo"/>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419461"/>
          </a:xfrm>
          <a:prstGeom prst="rect">
            <a:avLst/>
          </a:prstGeom>
          <a:noFill/>
          <a:ln>
            <a:noFill/>
          </a:ln>
        </p:spPr>
      </p:pic>
    </p:spTree>
    <p:extLst>
      <p:ext uri="{BB962C8B-B14F-4D97-AF65-F5344CB8AC3E}">
        <p14:creationId xmlns:p14="http://schemas.microsoft.com/office/powerpoint/2010/main" val="2110995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1034238" y="807682"/>
            <a:ext cx="9529763" cy="3385542"/>
          </a:xfrm>
          <a:prstGeom prst="rect">
            <a:avLst/>
          </a:prstGeom>
        </p:spPr>
        <p:txBody>
          <a:bodyPr wrap="square">
            <a:spAutoFit/>
          </a:bodyPr>
          <a:lstStyle/>
          <a:p>
            <a:pPr lvl="0">
              <a:lnSpc>
                <a:spcPct val="107000"/>
              </a:lnSpc>
              <a:spcAft>
                <a:spcPts val="800"/>
              </a:spcAft>
            </a:pPr>
            <a:r>
              <a:rPr lang="nb-NO" sz="4000" i="1" dirty="0" smtClean="0">
                <a:latin typeface="Calibri" panose="020F0502020204030204" pitchFamily="34" charset="0"/>
                <a:ea typeface="Calibri" panose="020F0502020204030204" pitchFamily="34" charset="0"/>
                <a:cs typeface="Times New Roman" panose="02020603050405020304" pitchFamily="18" charset="0"/>
              </a:rPr>
              <a:t>«</a:t>
            </a:r>
            <a:r>
              <a:rPr lang="nb-NO" sz="4000" i="1" dirty="0" err="1" smtClean="0">
                <a:latin typeface="Calibri" panose="020F0502020204030204" pitchFamily="34" charset="0"/>
                <a:ea typeface="Calibri" panose="020F0502020204030204" pitchFamily="34" charset="0"/>
                <a:cs typeface="Times New Roman" panose="02020603050405020304" pitchFamily="18" charset="0"/>
              </a:rPr>
              <a:t>Eg</a:t>
            </a:r>
            <a:r>
              <a:rPr lang="nb-NO" sz="4000" i="1" dirty="0" smtClean="0">
                <a:latin typeface="Calibri" panose="020F0502020204030204" pitchFamily="34" charset="0"/>
                <a:ea typeface="Calibri" panose="020F0502020204030204" pitchFamily="34" charset="0"/>
                <a:cs typeface="Times New Roman" panose="02020603050405020304" pitchFamily="18" charset="0"/>
              </a:rPr>
              <a:t> </a:t>
            </a:r>
            <a:r>
              <a:rPr lang="nb-NO" sz="4000" i="1" dirty="0">
                <a:latin typeface="Calibri" panose="020F0502020204030204" pitchFamily="34" charset="0"/>
                <a:ea typeface="Calibri" panose="020F0502020204030204" pitchFamily="34" charset="0"/>
                <a:cs typeface="Times New Roman" panose="02020603050405020304" pitchFamily="18" charset="0"/>
              </a:rPr>
              <a:t>syns det er </a:t>
            </a:r>
            <a:r>
              <a:rPr lang="nb-NO" sz="4000" i="1" dirty="0" smtClean="0">
                <a:latin typeface="Calibri" panose="020F0502020204030204" pitchFamily="34" charset="0"/>
                <a:ea typeface="Calibri" panose="020F0502020204030204" pitchFamily="34" charset="0"/>
                <a:cs typeface="Times New Roman" panose="02020603050405020304" pitchFamily="18" charset="0"/>
              </a:rPr>
              <a:t>vanskelig, </a:t>
            </a:r>
            <a:r>
              <a:rPr lang="nb-NO" sz="4000" i="1" dirty="0" err="1" smtClean="0">
                <a:latin typeface="Calibri" panose="020F0502020204030204" pitchFamily="34" charset="0"/>
                <a:ea typeface="Calibri" panose="020F0502020204030204" pitchFamily="34" charset="0"/>
                <a:cs typeface="Times New Roman" panose="02020603050405020304" pitchFamily="18" charset="0"/>
              </a:rPr>
              <a:t>Eg</a:t>
            </a:r>
            <a:r>
              <a:rPr lang="nb-NO" sz="4000" i="1" dirty="0" smtClean="0">
                <a:latin typeface="Calibri" panose="020F0502020204030204" pitchFamily="34" charset="0"/>
                <a:ea typeface="Calibri" panose="020F0502020204030204" pitchFamily="34" charset="0"/>
                <a:cs typeface="Times New Roman" panose="02020603050405020304" pitchFamily="18" charset="0"/>
              </a:rPr>
              <a:t> </a:t>
            </a:r>
            <a:r>
              <a:rPr lang="nb-NO" sz="4000" i="1" dirty="0">
                <a:latin typeface="Calibri" panose="020F0502020204030204" pitchFamily="34" charset="0"/>
                <a:ea typeface="Calibri" panose="020F0502020204030204" pitchFamily="34" charset="0"/>
                <a:cs typeface="Times New Roman" panose="02020603050405020304" pitchFamily="18" charset="0"/>
              </a:rPr>
              <a:t>synes </a:t>
            </a:r>
            <a:r>
              <a:rPr lang="nb-NO" sz="4000" i="1" dirty="0" err="1">
                <a:latin typeface="Calibri" panose="020F0502020204030204" pitchFamily="34" charset="0"/>
                <a:ea typeface="Calibri" panose="020F0502020204030204" pitchFamily="34" charset="0"/>
                <a:cs typeface="Times New Roman" panose="02020603050405020304" pitchFamily="18" charset="0"/>
              </a:rPr>
              <a:t>ikkje</a:t>
            </a:r>
            <a:r>
              <a:rPr lang="nb-NO" sz="4000" i="1" dirty="0">
                <a:latin typeface="Calibri" panose="020F0502020204030204" pitchFamily="34" charset="0"/>
                <a:ea typeface="Calibri" panose="020F0502020204030204" pitchFamily="34" charset="0"/>
                <a:cs typeface="Times New Roman" panose="02020603050405020304" pitchFamily="18" charset="0"/>
              </a:rPr>
              <a:t> egentlig at </a:t>
            </a:r>
            <a:r>
              <a:rPr lang="nb-NO" sz="4000" i="1" dirty="0" err="1">
                <a:latin typeface="Calibri" panose="020F0502020204030204" pitchFamily="34" charset="0"/>
                <a:ea typeface="Calibri" panose="020F0502020204030204" pitchFamily="34" charset="0"/>
                <a:cs typeface="Times New Roman" panose="02020603050405020304" pitchFamily="18" charset="0"/>
              </a:rPr>
              <a:t>eg</a:t>
            </a:r>
            <a:r>
              <a:rPr lang="nb-NO" sz="4000" i="1" dirty="0">
                <a:latin typeface="Calibri" panose="020F0502020204030204" pitchFamily="34" charset="0"/>
                <a:ea typeface="Calibri" panose="020F0502020204030204" pitchFamily="34" charset="0"/>
                <a:cs typeface="Times New Roman" panose="02020603050405020304" pitchFamily="18" charset="0"/>
              </a:rPr>
              <a:t> får det så enormt godt te, sku ønske at </a:t>
            </a:r>
            <a:r>
              <a:rPr lang="nb-NO" sz="4000" i="1" dirty="0" err="1" smtClean="0">
                <a:latin typeface="Calibri" panose="020F0502020204030204" pitchFamily="34" charset="0"/>
                <a:ea typeface="Calibri" panose="020F0502020204030204" pitchFamily="34" charset="0"/>
                <a:cs typeface="Times New Roman" panose="02020603050405020304" pitchFamily="18" charset="0"/>
              </a:rPr>
              <a:t>eg</a:t>
            </a:r>
            <a:r>
              <a:rPr lang="nb-NO" sz="4000" i="1" dirty="0" smtClean="0">
                <a:latin typeface="Calibri" panose="020F0502020204030204" pitchFamily="34" charset="0"/>
                <a:ea typeface="Calibri" panose="020F0502020204030204" pitchFamily="34" charset="0"/>
                <a:cs typeface="Times New Roman" panose="02020603050405020304" pitchFamily="18" charset="0"/>
              </a:rPr>
              <a:t> knakk </a:t>
            </a:r>
            <a:r>
              <a:rPr lang="nb-NO" sz="4000" i="1" dirty="0">
                <a:latin typeface="Calibri" panose="020F0502020204030204" pitchFamily="34" charset="0"/>
                <a:ea typeface="Calibri" panose="020F0502020204030204" pitchFamily="34" charset="0"/>
                <a:cs typeface="Times New Roman" panose="02020603050405020304" pitchFamily="18" charset="0"/>
              </a:rPr>
              <a:t>ei eller anna kode for å få dette til å bli superbra, men sånn er </a:t>
            </a:r>
            <a:r>
              <a:rPr lang="nb-NO" sz="4000" i="1" dirty="0" smtClean="0">
                <a:latin typeface="Calibri" panose="020F0502020204030204" pitchFamily="34" charset="0"/>
                <a:ea typeface="Calibri" panose="020F0502020204030204" pitchFamily="34" charset="0"/>
                <a:cs typeface="Times New Roman" panose="02020603050405020304" pitchFamily="18" charset="0"/>
              </a:rPr>
              <a:t>det. Forbedring er et ønske og et </a:t>
            </a:r>
            <a:r>
              <a:rPr lang="nb-NO" sz="4000" i="1" dirty="0" smtClean="0">
                <a:latin typeface="Calibri" panose="020F0502020204030204" pitchFamily="34" charset="0"/>
                <a:ea typeface="Calibri" panose="020F0502020204030204" pitchFamily="34" charset="0"/>
                <a:cs typeface="Times New Roman" panose="02020603050405020304" pitchFamily="18" charset="0"/>
              </a:rPr>
              <a:t>mål!»</a:t>
            </a:r>
            <a:endParaRPr lang="nb-NO" sz="4000"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783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l"/>
            <a:r>
              <a:rPr lang="nb-NO" b="1" dirty="0" smtClean="0"/>
              <a:t>5. Stille målrettede spørsmål</a:t>
            </a:r>
            <a:r>
              <a:rPr lang="nb-NO" dirty="0" smtClean="0"/>
              <a:t/>
            </a:r>
            <a:br>
              <a:rPr lang="nb-NO" dirty="0" smtClean="0"/>
            </a:br>
            <a:endParaRPr lang="nb-NO" dirty="0"/>
          </a:p>
        </p:txBody>
      </p:sp>
      <p:sp>
        <p:nvSpPr>
          <p:cNvPr id="3" name="Plassholder for innhold 2"/>
          <p:cNvSpPr>
            <a:spLocks noGrp="1"/>
          </p:cNvSpPr>
          <p:nvPr>
            <p:ph idx="1"/>
          </p:nvPr>
        </p:nvSpPr>
        <p:spPr/>
        <p:txBody>
          <a:bodyPr>
            <a:noAutofit/>
          </a:bodyPr>
          <a:lstStyle/>
          <a:p>
            <a:pPr marL="457200" indent="-457200">
              <a:buFont typeface="+mj-lt"/>
              <a:buAutoNum type="arabicPeriod"/>
            </a:pPr>
            <a:r>
              <a:rPr lang="nb-NO" sz="3600" dirty="0" smtClean="0"/>
              <a:t>spørsmål </a:t>
            </a:r>
            <a:r>
              <a:rPr lang="nb-NO" sz="3600" dirty="0"/>
              <a:t>som samler </a:t>
            </a:r>
            <a:r>
              <a:rPr lang="nb-NO" sz="3600" dirty="0" smtClean="0"/>
              <a:t>informasjon</a:t>
            </a:r>
            <a:endParaRPr lang="nb-NO" sz="3600" dirty="0" smtClean="0"/>
          </a:p>
          <a:p>
            <a:pPr marL="457200" indent="-457200">
              <a:buFont typeface="+mj-lt"/>
              <a:buAutoNum type="arabicPeriod"/>
            </a:pPr>
            <a:r>
              <a:rPr lang="nb-NO" sz="3600" dirty="0" smtClean="0"/>
              <a:t>spørsmål </a:t>
            </a:r>
            <a:r>
              <a:rPr lang="nb-NO" sz="3600" dirty="0"/>
              <a:t>som krever </a:t>
            </a:r>
            <a:r>
              <a:rPr lang="nb-NO" sz="3600" dirty="0" smtClean="0"/>
              <a:t>problemløsning</a:t>
            </a:r>
            <a:endParaRPr lang="nb-NO" sz="3600" dirty="0" smtClean="0"/>
          </a:p>
          <a:p>
            <a:pPr marL="457200" indent="-457200">
              <a:buFont typeface="+mj-lt"/>
              <a:buAutoNum type="arabicPeriod"/>
            </a:pPr>
            <a:r>
              <a:rPr lang="nb-NO" sz="3600" dirty="0"/>
              <a:t>s</a:t>
            </a:r>
            <a:r>
              <a:rPr lang="nb-NO" sz="3600" dirty="0" smtClean="0"/>
              <a:t>pørsmål </a:t>
            </a:r>
            <a:r>
              <a:rPr lang="nb-NO" sz="3600" dirty="0"/>
              <a:t>som gjør matematikken mer </a:t>
            </a:r>
            <a:r>
              <a:rPr lang="nb-NO" sz="3600" dirty="0" smtClean="0"/>
              <a:t>synlig </a:t>
            </a:r>
            <a:endParaRPr lang="nb-NO" sz="3600" dirty="0" smtClean="0"/>
          </a:p>
          <a:p>
            <a:pPr marL="457200" indent="-457200">
              <a:buFont typeface="+mj-lt"/>
              <a:buAutoNum type="arabicPeriod"/>
            </a:pPr>
            <a:r>
              <a:rPr lang="nb-NO" sz="3600" dirty="0" smtClean="0"/>
              <a:t>spørsmål </a:t>
            </a:r>
            <a:r>
              <a:rPr lang="nb-NO" sz="3600" dirty="0"/>
              <a:t>som oppmuntrer til refleksjon og </a:t>
            </a:r>
            <a:r>
              <a:rPr lang="nb-NO" sz="3600" dirty="0" smtClean="0"/>
              <a:t>bevis </a:t>
            </a:r>
            <a:endParaRPr lang="nb-NO" sz="3600" dirty="0" smtClean="0"/>
          </a:p>
        </p:txBody>
      </p:sp>
    </p:spTree>
    <p:extLst>
      <p:ext uri="{BB962C8B-B14F-4D97-AF65-F5344CB8AC3E}">
        <p14:creationId xmlns:p14="http://schemas.microsoft.com/office/powerpoint/2010/main" val="36422425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4294967295"/>
          </p:nvPr>
        </p:nvSpPr>
        <p:spPr>
          <a:xfrm>
            <a:off x="653142" y="2426672"/>
            <a:ext cx="10655559" cy="3432952"/>
          </a:xfrm>
        </p:spPr>
        <p:txBody>
          <a:bodyPr>
            <a:normAutofit/>
          </a:bodyPr>
          <a:lstStyle/>
          <a:p>
            <a:r>
              <a:rPr lang="nb-NO" sz="3600" dirty="0"/>
              <a:t>Prosedyrekunnskap handler om å vite hvordan noe skal gjøres. </a:t>
            </a:r>
            <a:endParaRPr lang="nb-NO" sz="3600" dirty="0" smtClean="0"/>
          </a:p>
          <a:p>
            <a:r>
              <a:rPr lang="nb-NO" sz="3600" dirty="0" smtClean="0"/>
              <a:t>Begrepsforståelse </a:t>
            </a:r>
            <a:r>
              <a:rPr lang="nb-NO" sz="3600" dirty="0"/>
              <a:t>handler om å forstå hva matematiske begreper innebærer og kunne se og forstå prinsipper og sammenhenger.</a:t>
            </a:r>
          </a:p>
          <a:p>
            <a:endParaRPr lang="nb-NO" sz="3200" dirty="0" smtClean="0"/>
          </a:p>
        </p:txBody>
      </p:sp>
      <p:sp>
        <p:nvSpPr>
          <p:cNvPr id="2" name="Tittel 1"/>
          <p:cNvSpPr>
            <a:spLocks noGrp="1"/>
          </p:cNvSpPr>
          <p:nvPr>
            <p:ph type="title" idx="4294967295"/>
          </p:nvPr>
        </p:nvSpPr>
        <p:spPr>
          <a:xfrm>
            <a:off x="653143" y="560193"/>
            <a:ext cx="9928225" cy="2108200"/>
          </a:xfrm>
        </p:spPr>
        <p:txBody>
          <a:bodyPr>
            <a:normAutofit/>
          </a:bodyPr>
          <a:lstStyle/>
          <a:p>
            <a:pPr marL="538163" indent="-538163" algn="l"/>
            <a:r>
              <a:rPr lang="nb-NO" b="1" dirty="0" smtClean="0"/>
              <a:t>6. Bygge prosedyreferdigheter basert på begrepsforståelse</a:t>
            </a:r>
            <a:r>
              <a:rPr lang="nb-NO" dirty="0" smtClean="0"/>
              <a:t/>
            </a:r>
            <a:br>
              <a:rPr lang="nb-NO" dirty="0" smtClean="0"/>
            </a:br>
            <a:endParaRPr lang="nb-NO" dirty="0"/>
          </a:p>
        </p:txBody>
      </p:sp>
    </p:spTree>
    <p:extLst>
      <p:ext uri="{BB962C8B-B14F-4D97-AF65-F5344CB8AC3E}">
        <p14:creationId xmlns:p14="http://schemas.microsoft.com/office/powerpoint/2010/main" val="12668680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4294967295"/>
          </p:nvPr>
        </p:nvSpPr>
        <p:spPr>
          <a:xfrm>
            <a:off x="0" y="2557463"/>
            <a:ext cx="9601200" cy="3317875"/>
          </a:xfrm>
        </p:spPr>
        <p:txBody>
          <a:bodyPr>
            <a:normAutofit/>
          </a:bodyPr>
          <a:lstStyle/>
          <a:p>
            <a:r>
              <a:rPr lang="nb-NO" sz="3200" dirty="0"/>
              <a:t> </a:t>
            </a:r>
            <a:endParaRPr lang="nb-NO" sz="3200" dirty="0" smtClean="0"/>
          </a:p>
        </p:txBody>
      </p:sp>
      <p:sp>
        <p:nvSpPr>
          <p:cNvPr id="2" name="Tittel 1"/>
          <p:cNvSpPr>
            <a:spLocks noGrp="1"/>
          </p:cNvSpPr>
          <p:nvPr>
            <p:ph type="title" idx="4294967295"/>
          </p:nvPr>
        </p:nvSpPr>
        <p:spPr>
          <a:xfrm>
            <a:off x="615819" y="1071563"/>
            <a:ext cx="10823511" cy="995362"/>
          </a:xfrm>
        </p:spPr>
        <p:txBody>
          <a:bodyPr>
            <a:normAutofit fontScale="90000"/>
          </a:bodyPr>
          <a:lstStyle/>
          <a:p>
            <a:pPr marL="538163" indent="-538163" algn="l"/>
            <a:r>
              <a:rPr lang="nb-NO" b="1" dirty="0" smtClean="0"/>
              <a:t>7. Gi </a:t>
            </a:r>
            <a:r>
              <a:rPr lang="nb-NO" b="1" dirty="0"/>
              <a:t>elevene produktiv motstand og mulighet til å strekke seg i læreprosessen</a:t>
            </a:r>
            <a:r>
              <a:rPr lang="nb-NO" dirty="0" smtClean="0"/>
              <a:t/>
            </a:r>
            <a:br>
              <a:rPr lang="nb-NO" dirty="0" smtClean="0"/>
            </a:br>
            <a:endParaRPr lang="nb-NO" dirty="0"/>
          </a:p>
        </p:txBody>
      </p:sp>
      <p:sp>
        <p:nvSpPr>
          <p:cNvPr id="7" name="TekstSylinder 6"/>
          <p:cNvSpPr txBox="1"/>
          <p:nvPr/>
        </p:nvSpPr>
        <p:spPr>
          <a:xfrm>
            <a:off x="1716412" y="4694281"/>
            <a:ext cx="7847136" cy="666599"/>
          </a:xfrm>
          <a:prstGeom prst="rect">
            <a:avLst/>
          </a:prstGeom>
          <a:noFill/>
        </p:spPr>
        <p:txBody>
          <a:bodyPr wrap="square" rtlCol="0">
            <a:spAutoFit/>
          </a:bodyPr>
          <a:lstStyle/>
          <a:p>
            <a:endParaRPr lang="nb-NO" dirty="0"/>
          </a:p>
        </p:txBody>
      </p:sp>
      <p:graphicFrame>
        <p:nvGraphicFramePr>
          <p:cNvPr id="5" name="Diagram 4"/>
          <p:cNvGraphicFramePr/>
          <p:nvPr>
            <p:extLst>
              <p:ext uri="{D42A27DB-BD31-4B8C-83A1-F6EECF244321}">
                <p14:modId xmlns:p14="http://schemas.microsoft.com/office/powerpoint/2010/main" val="2601202861"/>
              </p:ext>
            </p:extLst>
          </p:nvPr>
        </p:nvGraphicFramePr>
        <p:xfrm>
          <a:off x="593798" y="1642188"/>
          <a:ext cx="11144112" cy="4422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47376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4294967295"/>
          </p:nvPr>
        </p:nvSpPr>
        <p:spPr>
          <a:xfrm>
            <a:off x="640702" y="2116753"/>
            <a:ext cx="10058400" cy="3341688"/>
          </a:xfrm>
        </p:spPr>
        <p:txBody>
          <a:bodyPr>
            <a:normAutofit/>
          </a:bodyPr>
          <a:lstStyle/>
          <a:p>
            <a:r>
              <a:rPr lang="nb-NO" sz="3200" dirty="0" smtClean="0"/>
              <a:t>Læreren må analysere </a:t>
            </a:r>
            <a:r>
              <a:rPr lang="nb-NO" sz="3200" dirty="0"/>
              <a:t>studentenes nåværende matematiske forståelse og bruker den som grunnlag for å </a:t>
            </a:r>
            <a:r>
              <a:rPr lang="nb-NO" sz="3200" dirty="0" smtClean="0"/>
              <a:t>planlegge undervisningen.</a:t>
            </a:r>
          </a:p>
          <a:p>
            <a:r>
              <a:rPr lang="nb-NO" sz="3200" dirty="0" smtClean="0"/>
              <a:t>Viktig komponent i formativ vurdering</a:t>
            </a:r>
            <a:endParaRPr lang="nb-NO" sz="3200" dirty="0" smtClean="0"/>
          </a:p>
        </p:txBody>
      </p:sp>
      <p:sp>
        <p:nvSpPr>
          <p:cNvPr id="2" name="Tittel 1"/>
          <p:cNvSpPr>
            <a:spLocks noGrp="1"/>
          </p:cNvSpPr>
          <p:nvPr>
            <p:ph type="title" idx="4294967295"/>
          </p:nvPr>
        </p:nvSpPr>
        <p:spPr>
          <a:xfrm>
            <a:off x="640702" y="287338"/>
            <a:ext cx="11551298" cy="1449387"/>
          </a:xfrm>
        </p:spPr>
        <p:txBody>
          <a:bodyPr>
            <a:normAutofit/>
          </a:bodyPr>
          <a:lstStyle/>
          <a:p>
            <a:r>
              <a:rPr lang="nb-NO" dirty="0"/>
              <a:t> </a:t>
            </a:r>
            <a:r>
              <a:rPr lang="nb-NO" dirty="0" smtClean="0"/>
              <a:t>8. </a:t>
            </a:r>
            <a:r>
              <a:rPr lang="nb-NO" b="1" dirty="0" smtClean="0"/>
              <a:t>Diagnostisere </a:t>
            </a:r>
            <a:r>
              <a:rPr lang="nb-NO" b="1" dirty="0"/>
              <a:t>og bruke elevenes </a:t>
            </a:r>
            <a:r>
              <a:rPr lang="nb-NO" b="1" dirty="0" smtClean="0"/>
              <a:t>tenkning</a:t>
            </a:r>
            <a:r>
              <a:rPr lang="nb-NO" dirty="0" smtClean="0"/>
              <a:t> </a:t>
            </a:r>
            <a:br>
              <a:rPr lang="nb-NO" dirty="0" smtClean="0"/>
            </a:br>
            <a:endParaRPr lang="nb-NO" dirty="0"/>
          </a:p>
        </p:txBody>
      </p:sp>
    </p:spTree>
    <p:extLst>
      <p:ext uri="{BB962C8B-B14F-4D97-AF65-F5344CB8AC3E}">
        <p14:creationId xmlns:p14="http://schemas.microsoft.com/office/powerpoint/2010/main" val="252457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Forts</a:t>
            </a:r>
            <a:endParaRPr lang="nb-NO" dirty="0"/>
          </a:p>
        </p:txBody>
      </p:sp>
      <p:pic>
        <p:nvPicPr>
          <p:cNvPr id="4" name="Plassholder for innhold 3"/>
          <p:cNvPicPr>
            <a:picLocks noGrp="1" noChangeAspect="1"/>
          </p:cNvPicPr>
          <p:nvPr>
            <p:ph idx="1"/>
          </p:nvPr>
        </p:nvPicPr>
        <p:blipFill>
          <a:blip r:embed="rId2"/>
          <a:stretch>
            <a:fillRect/>
          </a:stretch>
        </p:blipFill>
        <p:spPr>
          <a:xfrm>
            <a:off x="439247" y="363598"/>
            <a:ext cx="11139636" cy="5310951"/>
          </a:xfrm>
          <a:prstGeom prst="rect">
            <a:avLst/>
          </a:prstGeom>
        </p:spPr>
      </p:pic>
    </p:spTree>
    <p:extLst>
      <p:ext uri="{BB962C8B-B14F-4D97-AF65-F5344CB8AC3E}">
        <p14:creationId xmlns:p14="http://schemas.microsoft.com/office/powerpoint/2010/main" val="23286254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Forts</a:t>
            </a:r>
            <a:endParaRPr lang="nb-NO" dirty="0"/>
          </a:p>
        </p:txBody>
      </p:sp>
      <p:pic>
        <p:nvPicPr>
          <p:cNvPr id="4" name="Plassholder for innhold 3"/>
          <p:cNvPicPr>
            <a:picLocks noGrp="1" noChangeAspect="1"/>
          </p:cNvPicPr>
          <p:nvPr>
            <p:ph idx="1"/>
          </p:nvPr>
        </p:nvPicPr>
        <p:blipFill>
          <a:blip r:embed="rId3"/>
          <a:stretch>
            <a:fillRect/>
          </a:stretch>
        </p:blipFill>
        <p:spPr>
          <a:xfrm>
            <a:off x="0" y="-90879"/>
            <a:ext cx="12192000" cy="7309258"/>
          </a:xfrm>
          <a:prstGeom prst="rect">
            <a:avLst/>
          </a:prstGeom>
        </p:spPr>
      </p:pic>
    </p:spTree>
    <p:extLst>
      <p:ext uri="{BB962C8B-B14F-4D97-AF65-F5344CB8AC3E}">
        <p14:creationId xmlns:p14="http://schemas.microsoft.com/office/powerpoint/2010/main" val="26265321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634482" y="429209"/>
            <a:ext cx="8168206" cy="821094"/>
          </a:xfrm>
        </p:spPr>
        <p:txBody>
          <a:bodyPr>
            <a:normAutofit/>
          </a:bodyPr>
          <a:lstStyle/>
          <a:p>
            <a:pPr algn="l"/>
            <a:r>
              <a:rPr lang="nb-NO" dirty="0" smtClean="0"/>
              <a:t>Koding</a:t>
            </a:r>
            <a:endParaRPr lang="nb-NO" dirty="0"/>
          </a:p>
        </p:txBody>
      </p:sp>
      <p:pic>
        <p:nvPicPr>
          <p:cNvPr id="3" name="Bilde 2"/>
          <p:cNvPicPr>
            <a:picLocks noChangeAspect="1"/>
          </p:cNvPicPr>
          <p:nvPr/>
        </p:nvPicPr>
        <p:blipFill>
          <a:blip r:embed="rId3"/>
          <a:stretch>
            <a:fillRect/>
          </a:stretch>
        </p:blipFill>
        <p:spPr>
          <a:xfrm>
            <a:off x="765499" y="1250303"/>
            <a:ext cx="10325100" cy="4619625"/>
          </a:xfrm>
          <a:prstGeom prst="rect">
            <a:avLst/>
          </a:prstGeom>
        </p:spPr>
      </p:pic>
    </p:spTree>
    <p:extLst>
      <p:ext uri="{BB962C8B-B14F-4D97-AF65-F5344CB8AC3E}">
        <p14:creationId xmlns:p14="http://schemas.microsoft.com/office/powerpoint/2010/main" val="40346591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Analyse</a:t>
            </a:r>
            <a:endParaRPr lang="nb-NO" dirty="0"/>
          </a:p>
        </p:txBody>
      </p:sp>
      <p:pic>
        <p:nvPicPr>
          <p:cNvPr id="4" name="Plassholder for innhold 3"/>
          <p:cNvPicPr>
            <a:picLocks noGrp="1" noChangeAspect="1"/>
          </p:cNvPicPr>
          <p:nvPr>
            <p:ph idx="1"/>
          </p:nvPr>
        </p:nvPicPr>
        <p:blipFill>
          <a:blip r:embed="rId2"/>
          <a:stretch>
            <a:fillRect/>
          </a:stretch>
        </p:blipFill>
        <p:spPr>
          <a:xfrm>
            <a:off x="298580" y="1940766"/>
            <a:ext cx="11402008" cy="4273421"/>
          </a:xfrm>
          <a:prstGeom prst="rect">
            <a:avLst/>
          </a:prstGeom>
        </p:spPr>
      </p:pic>
    </p:spTree>
    <p:extLst>
      <p:ext uri="{BB962C8B-B14F-4D97-AF65-F5344CB8AC3E}">
        <p14:creationId xmlns:p14="http://schemas.microsoft.com/office/powerpoint/2010/main" val="20814392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4294967295"/>
          </p:nvPr>
        </p:nvSpPr>
        <p:spPr>
          <a:xfrm>
            <a:off x="709613" y="1624013"/>
            <a:ext cx="11482387" cy="6213475"/>
          </a:xfrm>
        </p:spPr>
        <p:txBody>
          <a:bodyPr>
            <a:normAutofit/>
          </a:bodyPr>
          <a:lstStyle/>
          <a:p>
            <a:pPr marL="457200" lvl="0" indent="-457200">
              <a:buFont typeface="+mj-lt"/>
              <a:buAutoNum type="arabicPeriod"/>
            </a:pPr>
            <a:r>
              <a:rPr lang="nb-NO" sz="2800" dirty="0">
                <a:solidFill>
                  <a:srgbClr val="00B050"/>
                </a:solidFill>
              </a:rPr>
              <a:t>Etablere matematiske mål for å spisse læring</a:t>
            </a:r>
          </a:p>
          <a:p>
            <a:pPr marL="457200" lvl="0" indent="-457200">
              <a:buFont typeface="+mj-lt"/>
              <a:buAutoNum type="arabicPeriod"/>
            </a:pPr>
            <a:r>
              <a:rPr lang="nb-NO" sz="2800" dirty="0">
                <a:solidFill>
                  <a:srgbClr val="00B050"/>
                </a:solidFill>
              </a:rPr>
              <a:t>Implementere oppgaver som fremmer begrunnelse og problemløsning</a:t>
            </a:r>
          </a:p>
          <a:p>
            <a:pPr marL="457200" lvl="0" indent="-457200">
              <a:buFont typeface="+mj-lt"/>
              <a:buAutoNum type="arabicPeriod"/>
            </a:pPr>
            <a:r>
              <a:rPr lang="nb-NO" sz="2800" dirty="0">
                <a:solidFill>
                  <a:srgbClr val="00B050"/>
                </a:solidFill>
              </a:rPr>
              <a:t>Bruke og skape forbindelser mellom ulike matematiske representasjoner</a:t>
            </a:r>
          </a:p>
          <a:p>
            <a:pPr marL="457200" lvl="0" indent="-457200">
              <a:buFont typeface="+mj-lt"/>
              <a:buAutoNum type="arabicPeriod"/>
            </a:pPr>
            <a:r>
              <a:rPr lang="nb-NO" sz="2800" dirty="0" smtClean="0">
                <a:solidFill>
                  <a:srgbClr val="FF0000"/>
                </a:solidFill>
              </a:rPr>
              <a:t>Legge til rette for meningsfulle matematiske diskurser</a:t>
            </a:r>
          </a:p>
          <a:p>
            <a:pPr marL="457200" lvl="0" indent="-457200">
              <a:buFont typeface="+mj-lt"/>
              <a:buAutoNum type="arabicPeriod"/>
            </a:pPr>
            <a:r>
              <a:rPr lang="nb-NO" sz="2800" dirty="0" smtClean="0">
                <a:solidFill>
                  <a:srgbClr val="FF0000"/>
                </a:solidFill>
              </a:rPr>
              <a:t>Stille </a:t>
            </a:r>
            <a:r>
              <a:rPr lang="nb-NO" sz="2800" dirty="0">
                <a:solidFill>
                  <a:srgbClr val="FF0000"/>
                </a:solidFill>
              </a:rPr>
              <a:t>målbevisste spørsmål</a:t>
            </a:r>
          </a:p>
          <a:p>
            <a:pPr marL="457200" lvl="0" indent="-457200">
              <a:buFont typeface="+mj-lt"/>
              <a:buAutoNum type="arabicPeriod"/>
            </a:pPr>
            <a:r>
              <a:rPr lang="nb-NO" sz="2800" dirty="0">
                <a:solidFill>
                  <a:srgbClr val="00B050"/>
                </a:solidFill>
              </a:rPr>
              <a:t>Bygge prosedyrekunnskap basert på begrepsmessig forståelse</a:t>
            </a:r>
          </a:p>
          <a:p>
            <a:pPr marL="457200" lvl="0" indent="-457200">
              <a:buFont typeface="+mj-lt"/>
              <a:buAutoNum type="arabicPeriod"/>
            </a:pPr>
            <a:r>
              <a:rPr lang="nb-NO" sz="2800" dirty="0">
                <a:solidFill>
                  <a:srgbClr val="FF0000"/>
                </a:solidFill>
              </a:rPr>
              <a:t>Gi produktiv støtte til elever som forsøker å forstå matematikk</a:t>
            </a:r>
          </a:p>
          <a:p>
            <a:pPr marL="457200" lvl="0" indent="-457200">
              <a:buFont typeface="+mj-lt"/>
              <a:buAutoNum type="arabicPeriod"/>
            </a:pPr>
            <a:r>
              <a:rPr lang="nb-NO" sz="2800" dirty="0">
                <a:solidFill>
                  <a:srgbClr val="FF0000"/>
                </a:solidFill>
              </a:rPr>
              <a:t>Identifisere og bruke elevers tanker i planlegging og gjennomføring av undervisning</a:t>
            </a:r>
          </a:p>
          <a:p>
            <a:endParaRPr lang="nb-NO" dirty="0"/>
          </a:p>
        </p:txBody>
      </p:sp>
      <p:sp>
        <p:nvSpPr>
          <p:cNvPr id="4" name="TekstSylinder 3"/>
          <p:cNvSpPr txBox="1"/>
          <p:nvPr/>
        </p:nvSpPr>
        <p:spPr>
          <a:xfrm>
            <a:off x="858416" y="877078"/>
            <a:ext cx="1463862" cy="769441"/>
          </a:xfrm>
          <a:prstGeom prst="rect">
            <a:avLst/>
          </a:prstGeom>
          <a:noFill/>
        </p:spPr>
        <p:txBody>
          <a:bodyPr wrap="none" rtlCol="0">
            <a:spAutoFit/>
          </a:bodyPr>
          <a:lstStyle/>
          <a:p>
            <a:r>
              <a:rPr lang="nb-NO" sz="4400" b="1" dirty="0" smtClean="0"/>
              <a:t>Funn</a:t>
            </a:r>
            <a:endParaRPr lang="nb-NO" sz="4400" b="1" dirty="0"/>
          </a:p>
        </p:txBody>
      </p:sp>
    </p:spTree>
    <p:extLst>
      <p:ext uri="{BB962C8B-B14F-4D97-AF65-F5344CB8AC3E}">
        <p14:creationId xmlns:p14="http://schemas.microsoft.com/office/powerpoint/2010/main" val="6115952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895738" y="395288"/>
            <a:ext cx="9162661" cy="1450975"/>
          </a:xfrm>
        </p:spPr>
        <p:txBody>
          <a:bodyPr>
            <a:normAutofit fontScale="90000"/>
          </a:bodyPr>
          <a:lstStyle/>
          <a:p>
            <a:r>
              <a:rPr lang="nb-NO" dirty="0" smtClean="0"/>
              <a:t>Sammenheng IKT-bruk og læringsutbytte </a:t>
            </a:r>
            <a:r>
              <a:rPr lang="nb-NO" dirty="0" smtClean="0"/>
              <a:t>i </a:t>
            </a:r>
            <a:r>
              <a:rPr lang="nb-NO" dirty="0" smtClean="0"/>
              <a:t>videregående opplæring</a:t>
            </a:r>
            <a:endParaRPr lang="nb-NO" dirty="0"/>
          </a:p>
        </p:txBody>
      </p:sp>
      <p:graphicFrame>
        <p:nvGraphicFramePr>
          <p:cNvPr id="5" name="Diagram 4"/>
          <p:cNvGraphicFramePr/>
          <p:nvPr>
            <p:extLst>
              <p:ext uri="{D42A27DB-BD31-4B8C-83A1-F6EECF244321}">
                <p14:modId xmlns:p14="http://schemas.microsoft.com/office/powerpoint/2010/main" val="1770809190"/>
              </p:ext>
            </p:extLst>
          </p:nvPr>
        </p:nvGraphicFramePr>
        <p:xfrm>
          <a:off x="895737" y="2357975"/>
          <a:ext cx="10562255" cy="2344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8534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sp>
        <p:nvSpPr>
          <p:cNvPr id="3" name="Plassholder for innhold 2"/>
          <p:cNvSpPr>
            <a:spLocks noGrp="1"/>
          </p:cNvSpPr>
          <p:nvPr>
            <p:ph idx="1"/>
          </p:nvPr>
        </p:nvSpPr>
        <p:spPr/>
        <p:txBody>
          <a:bodyPr/>
          <a:lstStyle/>
          <a:p>
            <a:endParaRPr lang="nb-NO"/>
          </a:p>
        </p:txBody>
      </p:sp>
      <p:pic>
        <p:nvPicPr>
          <p:cNvPr id="4" name="Plassholder for innhold 4"/>
          <p:cNvPicPr>
            <a:picLocks noGrp="1" noChangeAspect="1"/>
          </p:cNvPicPr>
          <p:nvPr>
            <p:ph idx="4294967295"/>
          </p:nvPr>
        </p:nvPicPr>
        <p:blipFill>
          <a:blip r:embed="rId3"/>
          <a:stretch>
            <a:fillRect/>
          </a:stretch>
        </p:blipFill>
        <p:spPr>
          <a:xfrm>
            <a:off x="0" y="0"/>
            <a:ext cx="12192000" cy="7119938"/>
          </a:xfrm>
          <a:prstGeom prst="rect">
            <a:avLst/>
          </a:prstGeom>
        </p:spPr>
      </p:pic>
    </p:spTree>
    <p:extLst>
      <p:ext uri="{BB962C8B-B14F-4D97-AF65-F5344CB8AC3E}">
        <p14:creationId xmlns:p14="http://schemas.microsoft.com/office/powerpoint/2010/main" val="23352294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696686" y="287338"/>
            <a:ext cx="11495314" cy="1149350"/>
          </a:xfrm>
        </p:spPr>
        <p:txBody>
          <a:bodyPr/>
          <a:lstStyle/>
          <a:p>
            <a:r>
              <a:rPr lang="nb-NO" dirty="0" smtClean="0"/>
              <a:t>Hovedmål SMIL-studien</a:t>
            </a:r>
            <a:endParaRPr lang="nb-NO" dirty="0"/>
          </a:p>
        </p:txBody>
      </p:sp>
      <p:sp>
        <p:nvSpPr>
          <p:cNvPr id="5" name="TekstSylinder 4"/>
          <p:cNvSpPr txBox="1"/>
          <p:nvPr/>
        </p:nvSpPr>
        <p:spPr>
          <a:xfrm>
            <a:off x="615820" y="1978090"/>
            <a:ext cx="9162662" cy="3693319"/>
          </a:xfrm>
          <a:prstGeom prst="rect">
            <a:avLst/>
          </a:prstGeom>
          <a:noFill/>
        </p:spPr>
        <p:txBody>
          <a:bodyPr wrap="square" rtlCol="0">
            <a:spAutoFit/>
          </a:bodyPr>
          <a:lstStyle/>
          <a:p>
            <a:pPr lvl="0"/>
            <a:r>
              <a:rPr lang="nb-NO" sz="3600" dirty="0" smtClean="0"/>
              <a:t>Hovedmål: undersøke </a:t>
            </a:r>
            <a:r>
              <a:rPr lang="nb-NO" sz="3600" dirty="0"/>
              <a:t>læreres pedagogiske IKT-bruk og elevers læringsutbytte når IKT blir </a:t>
            </a:r>
            <a:r>
              <a:rPr lang="nb-NO" sz="3600" dirty="0" smtClean="0"/>
              <a:t>brukt</a:t>
            </a:r>
          </a:p>
          <a:p>
            <a:pPr lvl="0"/>
            <a:endParaRPr lang="nb-NO" sz="3600" dirty="0"/>
          </a:p>
          <a:p>
            <a:r>
              <a:rPr lang="nb-NO" sz="3600" dirty="0"/>
              <a:t>Finne indikatorer for å måle sammenhengen mellom IKT-bruk og læringsutbytte i videregående opplæring</a:t>
            </a:r>
          </a:p>
          <a:p>
            <a:pPr lvl="0"/>
            <a:endParaRPr lang="nb-NO" dirty="0"/>
          </a:p>
        </p:txBody>
      </p:sp>
    </p:spTree>
    <p:extLst>
      <p:ext uri="{BB962C8B-B14F-4D97-AF65-F5344CB8AC3E}">
        <p14:creationId xmlns:p14="http://schemas.microsoft.com/office/powerpoint/2010/main" val="35656219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765110" y="690465"/>
            <a:ext cx="7772465" cy="858418"/>
          </a:xfrm>
        </p:spPr>
        <p:txBody>
          <a:bodyPr>
            <a:normAutofit/>
          </a:bodyPr>
          <a:lstStyle/>
          <a:p>
            <a:pPr algn="l"/>
            <a:r>
              <a:rPr lang="nb-NO" dirty="0" smtClean="0"/>
              <a:t>Funn og anbefalinger</a:t>
            </a:r>
            <a:endParaRPr lang="nb-NO" dirty="0"/>
          </a:p>
        </p:txBody>
      </p:sp>
      <p:graphicFrame>
        <p:nvGraphicFramePr>
          <p:cNvPr id="5" name="Plassholder for innhold 4"/>
          <p:cNvGraphicFramePr>
            <a:graphicFrameLocks noGrp="1"/>
          </p:cNvGraphicFramePr>
          <p:nvPr>
            <p:ph idx="4294967295"/>
            <p:extLst>
              <p:ext uri="{D42A27DB-BD31-4B8C-83A1-F6EECF244321}">
                <p14:modId xmlns:p14="http://schemas.microsoft.com/office/powerpoint/2010/main" val="3868190649"/>
              </p:ext>
            </p:extLst>
          </p:nvPr>
        </p:nvGraphicFramePr>
        <p:xfrm>
          <a:off x="765110" y="1773238"/>
          <a:ext cx="10860833" cy="3731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84180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906412532"/>
              </p:ext>
            </p:extLst>
          </p:nvPr>
        </p:nvGraphicFramePr>
        <p:xfrm>
          <a:off x="566056" y="768230"/>
          <a:ext cx="11041225" cy="5389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4969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8024328" y="1400175"/>
            <a:ext cx="3881534" cy="1203325"/>
          </a:xfrm>
        </p:spPr>
        <p:txBody>
          <a:bodyPr/>
          <a:lstStyle/>
          <a:p>
            <a:r>
              <a:rPr lang="nb-NO" dirty="0" smtClean="0"/>
              <a:t>Takk for meg!</a:t>
            </a:r>
            <a:endParaRPr lang="nb-NO" dirty="0"/>
          </a:p>
        </p:txBody>
      </p:sp>
      <p:pic>
        <p:nvPicPr>
          <p:cNvPr id="4" name="Plassholder for innhold 3"/>
          <p:cNvPicPr>
            <a:picLocks noGrp="1" noChangeAspect="1"/>
          </p:cNvPicPr>
          <p:nvPr>
            <p:ph idx="4294967295"/>
          </p:nvPr>
        </p:nvPicPr>
        <p:blipFill>
          <a:blip r:embed="rId3"/>
          <a:stretch>
            <a:fillRect/>
          </a:stretch>
        </p:blipFill>
        <p:spPr>
          <a:xfrm>
            <a:off x="802432" y="1060418"/>
            <a:ext cx="6751638" cy="4519612"/>
          </a:xfrm>
          <a:prstGeom prst="rect">
            <a:avLst/>
          </a:prstGeom>
        </p:spPr>
      </p:pic>
    </p:spTree>
    <p:extLst>
      <p:ext uri="{BB962C8B-B14F-4D97-AF65-F5344CB8AC3E}">
        <p14:creationId xmlns:p14="http://schemas.microsoft.com/office/powerpoint/2010/main" val="3944684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p:cNvSpPr>
            <a:spLocks noGrp="1"/>
          </p:cNvSpPr>
          <p:nvPr>
            <p:ph idx="4294967295"/>
          </p:nvPr>
        </p:nvSpPr>
        <p:spPr>
          <a:xfrm>
            <a:off x="948612" y="1100981"/>
            <a:ext cx="9601200" cy="4737100"/>
          </a:xfrm>
        </p:spPr>
        <p:txBody>
          <a:bodyPr>
            <a:normAutofit/>
          </a:bodyPr>
          <a:lstStyle/>
          <a:p>
            <a:pPr marL="0" indent="0">
              <a:buNone/>
            </a:pPr>
            <a:r>
              <a:rPr lang="nb-NO" sz="4300" i="1" dirty="0"/>
              <a:t>Året er 1888. Tenk deg at du ble plassert på østsiden av Grønland og at du får beskjed om å komme deg over Grønlandsisen og til vest-kysten av Grønland uten kompass. </a:t>
            </a:r>
            <a:endParaRPr lang="nb-NO" sz="4300" i="1" dirty="0" smtClean="0"/>
          </a:p>
          <a:p>
            <a:endParaRPr lang="nb-NO" sz="4000" i="1" dirty="0"/>
          </a:p>
          <a:p>
            <a:pPr marL="384048" lvl="2" indent="0">
              <a:buNone/>
            </a:pPr>
            <a:r>
              <a:rPr lang="nb-NO" sz="3400" i="1" dirty="0" smtClean="0"/>
              <a:t>			(Fagansvarlig Kjetil </a:t>
            </a:r>
            <a:r>
              <a:rPr lang="nb-NO" sz="3400" i="1" dirty="0" err="1" smtClean="0"/>
              <a:t>Idås</a:t>
            </a:r>
            <a:r>
              <a:rPr lang="nb-NO" sz="3400" i="1" dirty="0" smtClean="0"/>
              <a:t>, høsten 2013)</a:t>
            </a:r>
            <a:endParaRPr lang="nb-NO" sz="3400" i="1" dirty="0"/>
          </a:p>
        </p:txBody>
      </p:sp>
    </p:spTree>
    <p:extLst>
      <p:ext uri="{BB962C8B-B14F-4D97-AF65-F5344CB8AC3E}">
        <p14:creationId xmlns:p14="http://schemas.microsoft.com/office/powerpoint/2010/main" val="2631255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835580" y="660400"/>
            <a:ext cx="8765620" cy="925513"/>
          </a:xfrm>
        </p:spPr>
        <p:txBody>
          <a:bodyPr>
            <a:normAutofit/>
          </a:bodyPr>
          <a:lstStyle/>
          <a:p>
            <a:r>
              <a:rPr lang="nb-NO" dirty="0" smtClean="0"/>
              <a:t>August 2013</a:t>
            </a:r>
            <a:endParaRPr lang="nb-NO" dirty="0"/>
          </a:p>
        </p:txBody>
      </p:sp>
      <p:pic>
        <p:nvPicPr>
          <p:cNvPr id="5" name="Bilde 4"/>
          <p:cNvPicPr>
            <a:picLocks noChangeAspect="1"/>
          </p:cNvPicPr>
          <p:nvPr/>
        </p:nvPicPr>
        <p:blipFill>
          <a:blip r:embed="rId3"/>
          <a:stretch>
            <a:fillRect/>
          </a:stretch>
        </p:blipFill>
        <p:spPr>
          <a:xfrm>
            <a:off x="835580" y="1884783"/>
            <a:ext cx="6844707" cy="4105469"/>
          </a:xfrm>
          <a:prstGeom prst="rect">
            <a:avLst/>
          </a:prstGeom>
        </p:spPr>
      </p:pic>
      <p:pic>
        <p:nvPicPr>
          <p:cNvPr id="7" name="Bilde 6"/>
          <p:cNvPicPr>
            <a:picLocks noChangeAspect="1"/>
          </p:cNvPicPr>
          <p:nvPr/>
        </p:nvPicPr>
        <p:blipFill>
          <a:blip r:embed="rId4"/>
          <a:stretch>
            <a:fillRect/>
          </a:stretch>
        </p:blipFill>
        <p:spPr>
          <a:xfrm>
            <a:off x="8435507" y="1123156"/>
            <a:ext cx="2797175" cy="1625025"/>
          </a:xfrm>
          <a:prstGeom prst="rect">
            <a:avLst/>
          </a:prstGeom>
        </p:spPr>
      </p:pic>
      <p:pic>
        <p:nvPicPr>
          <p:cNvPr id="4" name="Bilde 3"/>
          <p:cNvPicPr>
            <a:picLocks noChangeAspect="1"/>
          </p:cNvPicPr>
          <p:nvPr/>
        </p:nvPicPr>
        <p:blipFill>
          <a:blip r:embed="rId5"/>
          <a:stretch>
            <a:fillRect/>
          </a:stretch>
        </p:blipFill>
        <p:spPr>
          <a:xfrm>
            <a:off x="8146076" y="3721194"/>
            <a:ext cx="3399140" cy="1555267"/>
          </a:xfrm>
          <a:prstGeom prst="rect">
            <a:avLst/>
          </a:prstGeom>
        </p:spPr>
      </p:pic>
    </p:spTree>
    <p:extLst>
      <p:ext uri="{BB962C8B-B14F-4D97-AF65-F5344CB8AC3E}">
        <p14:creationId xmlns:p14="http://schemas.microsoft.com/office/powerpoint/2010/main" val="1353757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a:p>
        </p:txBody>
      </p:sp>
      <p:pic>
        <p:nvPicPr>
          <p:cNvPr id="4" name="Bilde 3"/>
          <p:cNvPicPr>
            <a:picLocks noChangeAspect="1"/>
          </p:cNvPicPr>
          <p:nvPr/>
        </p:nvPicPr>
        <p:blipFill>
          <a:blip r:embed="rId2"/>
          <a:stretch>
            <a:fillRect/>
          </a:stretch>
        </p:blipFill>
        <p:spPr>
          <a:xfrm>
            <a:off x="0" y="0"/>
            <a:ext cx="12192000" cy="7400806"/>
          </a:xfrm>
          <a:prstGeom prst="rect">
            <a:avLst/>
          </a:prstGeom>
        </p:spPr>
      </p:pic>
    </p:spTree>
    <p:extLst>
      <p:ext uri="{BB962C8B-B14F-4D97-AF65-F5344CB8AC3E}">
        <p14:creationId xmlns:p14="http://schemas.microsoft.com/office/powerpoint/2010/main" val="1417927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0" y="0"/>
            <a:ext cx="12192000" cy="7282385"/>
          </a:xfrm>
          <a:prstGeom prst="rect">
            <a:avLst/>
          </a:prstGeom>
        </p:spPr>
      </p:pic>
    </p:spTree>
    <p:extLst>
      <p:ext uri="{BB962C8B-B14F-4D97-AF65-F5344CB8AC3E}">
        <p14:creationId xmlns:p14="http://schemas.microsoft.com/office/powerpoint/2010/main" val="2474601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4294967295"/>
          </p:nvPr>
        </p:nvPicPr>
        <p:blipFill>
          <a:blip r:embed="rId3"/>
          <a:stretch>
            <a:fillRect/>
          </a:stretch>
        </p:blipFill>
        <p:spPr>
          <a:xfrm>
            <a:off x="6372225" y="-39688"/>
            <a:ext cx="5819775" cy="6897688"/>
          </a:xfrm>
          <a:prstGeom prst="rect">
            <a:avLst/>
          </a:prstGeom>
        </p:spPr>
      </p:pic>
      <p:pic>
        <p:nvPicPr>
          <p:cNvPr id="5" name="Bilde 4"/>
          <p:cNvPicPr>
            <a:picLocks noChangeAspect="1"/>
          </p:cNvPicPr>
          <p:nvPr/>
        </p:nvPicPr>
        <p:blipFill>
          <a:blip r:embed="rId4"/>
          <a:stretch>
            <a:fillRect/>
          </a:stretch>
        </p:blipFill>
        <p:spPr>
          <a:xfrm>
            <a:off x="0" y="-40012"/>
            <a:ext cx="6372216" cy="6898012"/>
          </a:xfrm>
          <a:prstGeom prst="rect">
            <a:avLst/>
          </a:prstGeom>
        </p:spPr>
      </p:pic>
    </p:spTree>
    <p:extLst>
      <p:ext uri="{BB962C8B-B14F-4D97-AF65-F5344CB8AC3E}">
        <p14:creationId xmlns:p14="http://schemas.microsoft.com/office/powerpoint/2010/main" val="282698073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kt">
  <a:themeElements>
    <a:clrScheme name="Retrospek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k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31779</TotalTime>
  <Words>2231</Words>
  <Application>Microsoft Office PowerPoint</Application>
  <PresentationFormat>Widescreen</PresentationFormat>
  <Paragraphs>232</Paragraphs>
  <Slides>43</Slides>
  <Notes>33</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43</vt:i4>
      </vt:variant>
    </vt:vector>
  </HeadingPairs>
  <TitlesOfParts>
    <vt:vector size="50" baseType="lpstr">
      <vt:lpstr>Arial</vt:lpstr>
      <vt:lpstr>Arial Unicode MS</vt:lpstr>
      <vt:lpstr>Calibri</vt:lpstr>
      <vt:lpstr>Calibri Light</vt:lpstr>
      <vt:lpstr>Times New Roman</vt:lpstr>
      <vt:lpstr>Wingdings</vt:lpstr>
      <vt:lpstr>Retrospekt</vt:lpstr>
      <vt:lpstr>Effektiv undervisning og læring i virtuelle klasserom</vt:lpstr>
      <vt:lpstr>Om</vt:lpstr>
      <vt:lpstr>PowerPoint-presentasjon</vt:lpstr>
      <vt:lpstr>PowerPoint-presentasjon</vt:lpstr>
      <vt:lpstr>PowerPoint-presentasjon</vt:lpstr>
      <vt:lpstr>August 2013</vt:lpstr>
      <vt:lpstr>PowerPoint-presentasjon</vt:lpstr>
      <vt:lpstr>PowerPoint-presentasjon</vt:lpstr>
      <vt:lpstr>PowerPoint-presentasjon</vt:lpstr>
      <vt:lpstr>Problemstilling masteroppgave</vt:lpstr>
      <vt:lpstr>Hva er effektiv undervisning?</vt:lpstr>
      <vt:lpstr>PowerPoint-presentasjon</vt:lpstr>
      <vt:lpstr>Principles to Actions  (NTCM, 2014)</vt:lpstr>
      <vt:lpstr>   Hva er P2A?</vt:lpstr>
      <vt:lpstr> Hva er NTCM?</vt:lpstr>
      <vt:lpstr>PowerPoint-presentasjon</vt:lpstr>
      <vt:lpstr>VG 25.01.19</vt:lpstr>
      <vt:lpstr>PowerPoint-presentasjon</vt:lpstr>
      <vt:lpstr>Likeverdig undervisning</vt:lpstr>
      <vt:lpstr>Åtte suksessfaktorer</vt:lpstr>
      <vt:lpstr>PowerPoint-presentasjon</vt:lpstr>
      <vt:lpstr>Fem matematiske tråder.  (National Research Council 2001) </vt:lpstr>
      <vt:lpstr>1. Etablere matematiske mål for å spisse læring </vt:lpstr>
      <vt:lpstr>PowerPoint-presentasjon</vt:lpstr>
      <vt:lpstr>2.Integrere oppgaver som legger til rette for resonnering og problemløsing </vt:lpstr>
      <vt:lpstr>3. Bruke og se sammenhenger mellom ulike representasjoner </vt:lpstr>
      <vt:lpstr>4. Legge til rette for meningsfull matematisk diskurs</vt:lpstr>
      <vt:lpstr>PowerPoint-presentasjon</vt:lpstr>
      <vt:lpstr>PowerPoint-presentasjon</vt:lpstr>
      <vt:lpstr>5. Stille målrettede spørsmål </vt:lpstr>
      <vt:lpstr>6. Bygge prosedyreferdigheter basert på begrepsforståelse </vt:lpstr>
      <vt:lpstr>7. Gi elevene produktiv motstand og mulighet til å strekke seg i læreprosessen </vt:lpstr>
      <vt:lpstr> 8. Diagnostisere og bruke elevenes tenkning  </vt:lpstr>
      <vt:lpstr>Forts</vt:lpstr>
      <vt:lpstr>Forts</vt:lpstr>
      <vt:lpstr>Koding</vt:lpstr>
      <vt:lpstr>Analyse</vt:lpstr>
      <vt:lpstr>PowerPoint-presentasjon</vt:lpstr>
      <vt:lpstr>Sammenheng IKT-bruk og læringsutbytte i videregående opplæring</vt:lpstr>
      <vt:lpstr>Hovedmål SMIL-studien</vt:lpstr>
      <vt:lpstr>Funn og anbefalinger</vt:lpstr>
      <vt:lpstr>PowerPoint-presentasjon</vt:lpstr>
      <vt:lpstr>Takk for meg!</vt:lpstr>
    </vt:vector>
  </TitlesOfParts>
  <Company>Oppland fylkeskommune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Bjørn Vadet</dc:creator>
  <cp:lastModifiedBy>Bjørn Vadet</cp:lastModifiedBy>
  <cp:revision>75</cp:revision>
  <dcterms:created xsi:type="dcterms:W3CDTF">2019-01-21T08:14:02Z</dcterms:created>
  <dcterms:modified xsi:type="dcterms:W3CDTF">2019-05-09T16:32:43Z</dcterms:modified>
</cp:coreProperties>
</file>